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301" r:id="rId2"/>
    <p:sldId id="269" r:id="rId3"/>
    <p:sldId id="287" r:id="rId4"/>
    <p:sldId id="302" r:id="rId5"/>
    <p:sldId id="290" r:id="rId6"/>
    <p:sldId id="291" r:id="rId7"/>
    <p:sldId id="292" r:id="rId8"/>
    <p:sldId id="293" r:id="rId9"/>
    <p:sldId id="295" r:id="rId10"/>
    <p:sldId id="298" r:id="rId11"/>
    <p:sldId id="299" r:id="rId12"/>
    <p:sldId id="304" r:id="rId13"/>
    <p:sldId id="336" r:id="rId14"/>
    <p:sldId id="305" r:id="rId15"/>
    <p:sldId id="297" r:id="rId16"/>
    <p:sldId id="303" r:id="rId17"/>
    <p:sldId id="311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15" r:id="rId27"/>
    <p:sldId id="33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6" r:id="rId36"/>
    <p:sldId id="325" r:id="rId37"/>
    <p:sldId id="324" r:id="rId38"/>
    <p:sldId id="323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00" r:id="rId4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92723"/>
    <a:srgbClr val="FF0066"/>
    <a:srgbClr val="634515"/>
    <a:srgbClr val="69613B"/>
    <a:srgbClr val="4B3D30"/>
    <a:srgbClr val="51363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 showGuides="1">
      <p:cViewPr>
        <p:scale>
          <a:sx n="80" d="100"/>
          <a:sy n="80" d="100"/>
        </p:scale>
        <p:origin x="-1086" y="-72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482"/>
    </p:cViewPr>
  </p:sorterViewPr>
  <p:notesViewPr>
    <p:cSldViewPr showGuides="1">
      <p:cViewPr varScale="1">
        <p:scale>
          <a:sx n="53" d="100"/>
          <a:sy n="53" d="100"/>
        </p:scale>
        <p:origin x="-184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FAD36-2BBF-455B-90AF-1E5A54805EE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4D0931-AB51-42CF-BE15-A93D4EA7321B}">
      <dgm:prSet phldrT="[Texte]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altLang="fr-FR" dirty="0" smtClean="0">
              <a:solidFill>
                <a:schemeClr val="tx1"/>
              </a:solidFill>
              <a:latin typeface="Arial" charset="0"/>
            </a:rPr>
            <a:t>Constitution / Mise à jour des annuaires</a:t>
          </a:r>
          <a:endParaRPr lang="fr-FR" dirty="0">
            <a:solidFill>
              <a:schemeClr val="tx1"/>
            </a:solidFill>
          </a:endParaRPr>
        </a:p>
      </dgm:t>
    </dgm:pt>
    <dgm:pt modelId="{675EEE7F-B050-476A-AD21-F5A5EF08A762}" type="parTrans" cxnId="{32C5B81D-A165-4E19-9898-E55E035728B4}">
      <dgm:prSet/>
      <dgm:spPr/>
      <dgm:t>
        <a:bodyPr/>
        <a:lstStyle/>
        <a:p>
          <a:endParaRPr lang="fr-FR"/>
        </a:p>
      </dgm:t>
    </dgm:pt>
    <dgm:pt modelId="{EBE7D5D8-ED90-4ECB-B64D-E2B74D1EBD5B}" type="sibTrans" cxnId="{32C5B81D-A165-4E19-9898-E55E035728B4}">
      <dgm:prSet/>
      <dgm:spPr/>
      <dgm:t>
        <a:bodyPr/>
        <a:lstStyle/>
        <a:p>
          <a:endParaRPr lang="fr-FR"/>
        </a:p>
      </dgm:t>
    </dgm:pt>
    <dgm:pt modelId="{795AF5AD-05E9-4EEB-96F5-822E02FD06C9}">
      <dgm:prSet phldrT="[Texte]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altLang="fr-FR" dirty="0" smtClean="0">
              <a:solidFill>
                <a:schemeClr val="tx1"/>
              </a:solidFill>
              <a:latin typeface="Arial" charset="0"/>
            </a:rPr>
            <a:t>Chargement des données Web of Science et </a:t>
          </a:r>
          <a:r>
            <a:rPr lang="fr-FR" altLang="fr-FR" dirty="0" err="1" smtClean="0">
              <a:solidFill>
                <a:schemeClr val="tx1"/>
              </a:solidFill>
              <a:latin typeface="Arial" charset="0"/>
            </a:rPr>
            <a:t>Pubmed</a:t>
          </a:r>
          <a:endParaRPr lang="fr-FR" dirty="0">
            <a:solidFill>
              <a:schemeClr val="tx1"/>
            </a:solidFill>
          </a:endParaRPr>
        </a:p>
      </dgm:t>
    </dgm:pt>
    <dgm:pt modelId="{FF6381C1-CF5E-4AE6-8605-A2D86A213DD7}" type="parTrans" cxnId="{8859A21D-4476-49CD-BDBA-ECB6BAC8D5D4}">
      <dgm:prSet/>
      <dgm:spPr/>
      <dgm:t>
        <a:bodyPr/>
        <a:lstStyle/>
        <a:p>
          <a:endParaRPr lang="fr-FR"/>
        </a:p>
      </dgm:t>
    </dgm:pt>
    <dgm:pt modelId="{50A7A8DD-8D3B-4436-A6B8-ED683CEABEE4}" type="sibTrans" cxnId="{8859A21D-4476-49CD-BDBA-ECB6BAC8D5D4}">
      <dgm:prSet/>
      <dgm:spPr/>
      <dgm:t>
        <a:bodyPr/>
        <a:lstStyle/>
        <a:p>
          <a:endParaRPr lang="fr-FR"/>
        </a:p>
      </dgm:t>
    </dgm:pt>
    <dgm:pt modelId="{43D37A6B-E310-43DB-83FC-E6DC9BF101D2}">
      <dgm:prSet phldrT="[Texte]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Intégration des percentiles</a:t>
          </a:r>
          <a:endParaRPr lang="fr-FR" dirty="0">
            <a:solidFill>
              <a:schemeClr val="tx1"/>
            </a:solidFill>
          </a:endParaRPr>
        </a:p>
      </dgm:t>
    </dgm:pt>
    <dgm:pt modelId="{5EF57656-612B-49CD-B9DF-9F273A70966E}" type="parTrans" cxnId="{C4FA81D9-E7B0-4874-B3F7-3F7C66CC6777}">
      <dgm:prSet/>
      <dgm:spPr/>
      <dgm:t>
        <a:bodyPr/>
        <a:lstStyle/>
        <a:p>
          <a:endParaRPr lang="fr-FR"/>
        </a:p>
      </dgm:t>
    </dgm:pt>
    <dgm:pt modelId="{018BEE6E-19CC-480E-8EE5-DE24FB573798}" type="sibTrans" cxnId="{C4FA81D9-E7B0-4874-B3F7-3F7C66CC6777}">
      <dgm:prSet/>
      <dgm:spPr/>
      <dgm:t>
        <a:bodyPr/>
        <a:lstStyle/>
        <a:p>
          <a:endParaRPr lang="fr-FR"/>
        </a:p>
      </dgm:t>
    </dgm:pt>
    <dgm:pt modelId="{B1CF246A-AA4C-4B02-B556-7861E300736F}">
      <dgm:prSet phldrT="[Texte]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Calcul des indicateurs</a:t>
          </a:r>
          <a:endParaRPr lang="fr-FR" dirty="0">
            <a:solidFill>
              <a:schemeClr val="tx1"/>
            </a:solidFill>
          </a:endParaRPr>
        </a:p>
      </dgm:t>
    </dgm:pt>
    <dgm:pt modelId="{3148D8CD-C2A9-49AF-9350-1A28A3D36EEC}" type="parTrans" cxnId="{AFCAB0DC-FF85-4C62-9500-0AA4859358C7}">
      <dgm:prSet/>
      <dgm:spPr/>
      <dgm:t>
        <a:bodyPr/>
        <a:lstStyle/>
        <a:p>
          <a:endParaRPr lang="fr-FR"/>
        </a:p>
      </dgm:t>
    </dgm:pt>
    <dgm:pt modelId="{F6100193-3711-4AF6-86EE-398202E74EA3}" type="sibTrans" cxnId="{AFCAB0DC-FF85-4C62-9500-0AA4859358C7}">
      <dgm:prSet/>
      <dgm:spPr/>
      <dgm:t>
        <a:bodyPr/>
        <a:lstStyle/>
        <a:p>
          <a:endParaRPr lang="fr-FR"/>
        </a:p>
      </dgm:t>
    </dgm:pt>
    <dgm:pt modelId="{B0057E9D-9C9E-43FA-B7BD-54AF42B3B27D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altLang="fr-FR" dirty="0" smtClean="0">
              <a:solidFill>
                <a:schemeClr val="tx1"/>
              </a:solidFill>
              <a:latin typeface="Arial" charset="0"/>
            </a:rPr>
            <a:t>Validation des données par les chercheurs</a:t>
          </a:r>
          <a:endParaRPr lang="fr-FR" altLang="fr-FR" dirty="0">
            <a:solidFill>
              <a:schemeClr val="tx1"/>
            </a:solidFill>
            <a:latin typeface="Arial" charset="0"/>
          </a:endParaRPr>
        </a:p>
      </dgm:t>
    </dgm:pt>
    <dgm:pt modelId="{BDF96F31-A7FD-4CAD-80DB-78C31BB7DF0F}" type="parTrans" cxnId="{71F9D06D-E03D-4261-91A2-62C9523DAA17}">
      <dgm:prSet/>
      <dgm:spPr/>
      <dgm:t>
        <a:bodyPr/>
        <a:lstStyle/>
        <a:p>
          <a:endParaRPr lang="fr-FR"/>
        </a:p>
      </dgm:t>
    </dgm:pt>
    <dgm:pt modelId="{CD624A10-6B20-45CD-829D-CF1AFB48EF64}" type="sibTrans" cxnId="{71F9D06D-E03D-4261-91A2-62C9523DAA17}">
      <dgm:prSet/>
      <dgm:spPr/>
      <dgm:t>
        <a:bodyPr/>
        <a:lstStyle/>
        <a:p>
          <a:endParaRPr lang="fr-FR"/>
        </a:p>
      </dgm:t>
    </dgm:pt>
    <dgm:pt modelId="{201CA1A6-3D20-46EB-9282-F16B54DAC15D}" type="pres">
      <dgm:prSet presAssocID="{B62FAD36-2BBF-455B-90AF-1E5A54805E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22D3F0-9839-4325-8EF2-707DF969F709}" type="pres">
      <dgm:prSet presAssocID="{9A4D0931-AB51-42CF-BE15-A93D4EA732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F5359-93E1-421D-BDCF-F5C1CFF11562}" type="pres">
      <dgm:prSet presAssocID="{9A4D0931-AB51-42CF-BE15-A93D4EA7321B}" presName="spNode" presStyleCnt="0"/>
      <dgm:spPr/>
    </dgm:pt>
    <dgm:pt modelId="{B71FE75F-6635-450A-A642-F647A3211D0A}" type="pres">
      <dgm:prSet presAssocID="{EBE7D5D8-ED90-4ECB-B64D-E2B74D1EBD5B}" presName="sibTrans" presStyleLbl="sibTrans1D1" presStyleIdx="0" presStyleCnt="5"/>
      <dgm:spPr/>
      <dgm:t>
        <a:bodyPr/>
        <a:lstStyle/>
        <a:p>
          <a:endParaRPr lang="fr-FR"/>
        </a:p>
      </dgm:t>
    </dgm:pt>
    <dgm:pt modelId="{830EA165-EA9D-4FA9-9DB1-E1756A8067FE}" type="pres">
      <dgm:prSet presAssocID="{795AF5AD-05E9-4EEB-96F5-822E02FD06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A50A57-4CDC-4EE3-8C98-29EF6F8F6878}" type="pres">
      <dgm:prSet presAssocID="{795AF5AD-05E9-4EEB-96F5-822E02FD06C9}" presName="spNode" presStyleCnt="0"/>
      <dgm:spPr/>
    </dgm:pt>
    <dgm:pt modelId="{3FE85542-9EC8-44DE-9E5F-C73051A21434}" type="pres">
      <dgm:prSet presAssocID="{50A7A8DD-8D3B-4436-A6B8-ED683CEABEE4}" presName="sibTrans" presStyleLbl="sibTrans1D1" presStyleIdx="1" presStyleCnt="5"/>
      <dgm:spPr/>
      <dgm:t>
        <a:bodyPr/>
        <a:lstStyle/>
        <a:p>
          <a:endParaRPr lang="fr-FR"/>
        </a:p>
      </dgm:t>
    </dgm:pt>
    <dgm:pt modelId="{B42FF5B6-6FE9-4B8A-B0FB-F6354BF7741D}" type="pres">
      <dgm:prSet presAssocID="{B0057E9D-9C9E-43FA-B7BD-54AF42B3B2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909DCC-1ECA-44EB-8B68-389F2F6CB5BE}" type="pres">
      <dgm:prSet presAssocID="{B0057E9D-9C9E-43FA-B7BD-54AF42B3B27D}" presName="spNode" presStyleCnt="0"/>
      <dgm:spPr/>
    </dgm:pt>
    <dgm:pt modelId="{DB1F9DE5-DC5E-4FB8-8597-1694DF905A4B}" type="pres">
      <dgm:prSet presAssocID="{CD624A10-6B20-45CD-829D-CF1AFB48EF64}" presName="sibTrans" presStyleLbl="sibTrans1D1" presStyleIdx="2" presStyleCnt="5"/>
      <dgm:spPr/>
      <dgm:t>
        <a:bodyPr/>
        <a:lstStyle/>
        <a:p>
          <a:endParaRPr lang="fr-FR"/>
        </a:p>
      </dgm:t>
    </dgm:pt>
    <dgm:pt modelId="{8101E88E-0B48-4942-9FCE-223E90F6A056}" type="pres">
      <dgm:prSet presAssocID="{43D37A6B-E310-43DB-83FC-E6DC9BF101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A2E6E5-6FB2-4C7E-BBD8-67785E411723}" type="pres">
      <dgm:prSet presAssocID="{43D37A6B-E310-43DB-83FC-E6DC9BF101D2}" presName="spNode" presStyleCnt="0"/>
      <dgm:spPr/>
    </dgm:pt>
    <dgm:pt modelId="{57FDD73B-C995-4035-8708-73B8EC3D3B73}" type="pres">
      <dgm:prSet presAssocID="{018BEE6E-19CC-480E-8EE5-DE24FB573798}" presName="sibTrans" presStyleLbl="sibTrans1D1" presStyleIdx="3" presStyleCnt="5"/>
      <dgm:spPr/>
      <dgm:t>
        <a:bodyPr/>
        <a:lstStyle/>
        <a:p>
          <a:endParaRPr lang="fr-FR"/>
        </a:p>
      </dgm:t>
    </dgm:pt>
    <dgm:pt modelId="{4916B630-5E5E-4F2D-A84B-5181F8137BDD}" type="pres">
      <dgm:prSet presAssocID="{B1CF246A-AA4C-4B02-B556-7861E30073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B0F80B-CB85-4411-989F-76405873DFF1}" type="pres">
      <dgm:prSet presAssocID="{B1CF246A-AA4C-4B02-B556-7861E300736F}" presName="spNode" presStyleCnt="0"/>
      <dgm:spPr/>
    </dgm:pt>
    <dgm:pt modelId="{9ABAAE0A-9B98-46C8-A1A7-C3899F561A18}" type="pres">
      <dgm:prSet presAssocID="{F6100193-3711-4AF6-86EE-398202E74EA3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71F9D06D-E03D-4261-91A2-62C9523DAA17}" srcId="{B62FAD36-2BBF-455B-90AF-1E5A54805EEF}" destId="{B0057E9D-9C9E-43FA-B7BD-54AF42B3B27D}" srcOrd="2" destOrd="0" parTransId="{BDF96F31-A7FD-4CAD-80DB-78C31BB7DF0F}" sibTransId="{CD624A10-6B20-45CD-829D-CF1AFB48EF64}"/>
    <dgm:cxn modelId="{82D5A944-4583-44DB-946E-BE3EAF74EF5E}" type="presOf" srcId="{B1CF246A-AA4C-4B02-B556-7861E300736F}" destId="{4916B630-5E5E-4F2D-A84B-5181F8137BDD}" srcOrd="0" destOrd="0" presId="urn:microsoft.com/office/officeart/2005/8/layout/cycle5"/>
    <dgm:cxn modelId="{78F22AD7-8E78-4E08-97F9-0FDF22516893}" type="presOf" srcId="{9A4D0931-AB51-42CF-BE15-A93D4EA7321B}" destId="{D922D3F0-9839-4325-8EF2-707DF969F709}" srcOrd="0" destOrd="0" presId="urn:microsoft.com/office/officeart/2005/8/layout/cycle5"/>
    <dgm:cxn modelId="{AE0D2C41-71CF-440F-93B3-5B2DD4F45544}" type="presOf" srcId="{50A7A8DD-8D3B-4436-A6B8-ED683CEABEE4}" destId="{3FE85542-9EC8-44DE-9E5F-C73051A21434}" srcOrd="0" destOrd="0" presId="urn:microsoft.com/office/officeart/2005/8/layout/cycle5"/>
    <dgm:cxn modelId="{C4FA81D9-E7B0-4874-B3F7-3F7C66CC6777}" srcId="{B62FAD36-2BBF-455B-90AF-1E5A54805EEF}" destId="{43D37A6B-E310-43DB-83FC-E6DC9BF101D2}" srcOrd="3" destOrd="0" parTransId="{5EF57656-612B-49CD-B9DF-9F273A70966E}" sibTransId="{018BEE6E-19CC-480E-8EE5-DE24FB573798}"/>
    <dgm:cxn modelId="{C6A3CF2D-5B11-4297-96C0-BBC25570E2E1}" type="presOf" srcId="{B62FAD36-2BBF-455B-90AF-1E5A54805EEF}" destId="{201CA1A6-3D20-46EB-9282-F16B54DAC15D}" srcOrd="0" destOrd="0" presId="urn:microsoft.com/office/officeart/2005/8/layout/cycle5"/>
    <dgm:cxn modelId="{8859A21D-4476-49CD-BDBA-ECB6BAC8D5D4}" srcId="{B62FAD36-2BBF-455B-90AF-1E5A54805EEF}" destId="{795AF5AD-05E9-4EEB-96F5-822E02FD06C9}" srcOrd="1" destOrd="0" parTransId="{FF6381C1-CF5E-4AE6-8605-A2D86A213DD7}" sibTransId="{50A7A8DD-8D3B-4436-A6B8-ED683CEABEE4}"/>
    <dgm:cxn modelId="{6F159E6A-8507-4D58-9997-75DCF528CD41}" type="presOf" srcId="{795AF5AD-05E9-4EEB-96F5-822E02FD06C9}" destId="{830EA165-EA9D-4FA9-9DB1-E1756A8067FE}" srcOrd="0" destOrd="0" presId="urn:microsoft.com/office/officeart/2005/8/layout/cycle5"/>
    <dgm:cxn modelId="{A6CF6979-A377-4E96-9E1F-AD5289ED7252}" type="presOf" srcId="{EBE7D5D8-ED90-4ECB-B64D-E2B74D1EBD5B}" destId="{B71FE75F-6635-450A-A642-F647A3211D0A}" srcOrd="0" destOrd="0" presId="urn:microsoft.com/office/officeart/2005/8/layout/cycle5"/>
    <dgm:cxn modelId="{24A06B18-F7FA-4169-BA39-4C230014B99F}" type="presOf" srcId="{018BEE6E-19CC-480E-8EE5-DE24FB573798}" destId="{57FDD73B-C995-4035-8708-73B8EC3D3B73}" srcOrd="0" destOrd="0" presId="urn:microsoft.com/office/officeart/2005/8/layout/cycle5"/>
    <dgm:cxn modelId="{111B1FED-20A9-4C54-A3D6-839BF06E5D01}" type="presOf" srcId="{B0057E9D-9C9E-43FA-B7BD-54AF42B3B27D}" destId="{B42FF5B6-6FE9-4B8A-B0FB-F6354BF7741D}" srcOrd="0" destOrd="0" presId="urn:microsoft.com/office/officeart/2005/8/layout/cycle5"/>
    <dgm:cxn modelId="{32C5B81D-A165-4E19-9898-E55E035728B4}" srcId="{B62FAD36-2BBF-455B-90AF-1E5A54805EEF}" destId="{9A4D0931-AB51-42CF-BE15-A93D4EA7321B}" srcOrd="0" destOrd="0" parTransId="{675EEE7F-B050-476A-AD21-F5A5EF08A762}" sibTransId="{EBE7D5D8-ED90-4ECB-B64D-E2B74D1EBD5B}"/>
    <dgm:cxn modelId="{6640DAD5-D9FB-4E1D-B1BF-C9450A5A9D09}" type="presOf" srcId="{43D37A6B-E310-43DB-83FC-E6DC9BF101D2}" destId="{8101E88E-0B48-4942-9FCE-223E90F6A056}" srcOrd="0" destOrd="0" presId="urn:microsoft.com/office/officeart/2005/8/layout/cycle5"/>
    <dgm:cxn modelId="{AFCAB0DC-FF85-4C62-9500-0AA4859358C7}" srcId="{B62FAD36-2BBF-455B-90AF-1E5A54805EEF}" destId="{B1CF246A-AA4C-4B02-B556-7861E300736F}" srcOrd="4" destOrd="0" parTransId="{3148D8CD-C2A9-49AF-9350-1A28A3D36EEC}" sibTransId="{F6100193-3711-4AF6-86EE-398202E74EA3}"/>
    <dgm:cxn modelId="{4BD76D83-2488-4552-89EE-9AA09D236386}" type="presOf" srcId="{F6100193-3711-4AF6-86EE-398202E74EA3}" destId="{9ABAAE0A-9B98-46C8-A1A7-C3899F561A18}" srcOrd="0" destOrd="0" presId="urn:microsoft.com/office/officeart/2005/8/layout/cycle5"/>
    <dgm:cxn modelId="{F1854B46-B11C-438C-B368-C0E654CD3856}" type="presOf" srcId="{CD624A10-6B20-45CD-829D-CF1AFB48EF64}" destId="{DB1F9DE5-DC5E-4FB8-8597-1694DF905A4B}" srcOrd="0" destOrd="0" presId="urn:microsoft.com/office/officeart/2005/8/layout/cycle5"/>
    <dgm:cxn modelId="{005867A7-5A85-410F-864D-F97EC9636D67}" type="presParOf" srcId="{201CA1A6-3D20-46EB-9282-F16B54DAC15D}" destId="{D922D3F0-9839-4325-8EF2-707DF969F709}" srcOrd="0" destOrd="0" presId="urn:microsoft.com/office/officeart/2005/8/layout/cycle5"/>
    <dgm:cxn modelId="{BDF6B079-1DA4-487D-8306-CD0AD51642F3}" type="presParOf" srcId="{201CA1A6-3D20-46EB-9282-F16B54DAC15D}" destId="{F8FF5359-93E1-421D-BDCF-F5C1CFF11562}" srcOrd="1" destOrd="0" presId="urn:microsoft.com/office/officeart/2005/8/layout/cycle5"/>
    <dgm:cxn modelId="{55ACCC51-363C-49EE-BCDF-D4066ABFF795}" type="presParOf" srcId="{201CA1A6-3D20-46EB-9282-F16B54DAC15D}" destId="{B71FE75F-6635-450A-A642-F647A3211D0A}" srcOrd="2" destOrd="0" presId="urn:microsoft.com/office/officeart/2005/8/layout/cycle5"/>
    <dgm:cxn modelId="{43EF8E52-A656-4700-A1FF-EBEF76729AE3}" type="presParOf" srcId="{201CA1A6-3D20-46EB-9282-F16B54DAC15D}" destId="{830EA165-EA9D-4FA9-9DB1-E1756A8067FE}" srcOrd="3" destOrd="0" presId="urn:microsoft.com/office/officeart/2005/8/layout/cycle5"/>
    <dgm:cxn modelId="{BE96BCB3-F770-4421-9EA8-B2D0BA2E9953}" type="presParOf" srcId="{201CA1A6-3D20-46EB-9282-F16B54DAC15D}" destId="{D6A50A57-4CDC-4EE3-8C98-29EF6F8F6878}" srcOrd="4" destOrd="0" presId="urn:microsoft.com/office/officeart/2005/8/layout/cycle5"/>
    <dgm:cxn modelId="{ECB345D3-17F8-4123-9516-EAA5F2474E29}" type="presParOf" srcId="{201CA1A6-3D20-46EB-9282-F16B54DAC15D}" destId="{3FE85542-9EC8-44DE-9E5F-C73051A21434}" srcOrd="5" destOrd="0" presId="urn:microsoft.com/office/officeart/2005/8/layout/cycle5"/>
    <dgm:cxn modelId="{B4541B26-580F-4371-AF2B-D5F957AFBDEE}" type="presParOf" srcId="{201CA1A6-3D20-46EB-9282-F16B54DAC15D}" destId="{B42FF5B6-6FE9-4B8A-B0FB-F6354BF7741D}" srcOrd="6" destOrd="0" presId="urn:microsoft.com/office/officeart/2005/8/layout/cycle5"/>
    <dgm:cxn modelId="{A74D18E5-A260-4E3B-9FA5-D5382F1B8402}" type="presParOf" srcId="{201CA1A6-3D20-46EB-9282-F16B54DAC15D}" destId="{57909DCC-1ECA-44EB-8B68-389F2F6CB5BE}" srcOrd="7" destOrd="0" presId="urn:microsoft.com/office/officeart/2005/8/layout/cycle5"/>
    <dgm:cxn modelId="{BC249617-B0B8-4459-88A5-08BFA2576304}" type="presParOf" srcId="{201CA1A6-3D20-46EB-9282-F16B54DAC15D}" destId="{DB1F9DE5-DC5E-4FB8-8597-1694DF905A4B}" srcOrd="8" destOrd="0" presId="urn:microsoft.com/office/officeart/2005/8/layout/cycle5"/>
    <dgm:cxn modelId="{E172EF6F-4E1A-48B2-87CB-4B0812AFAD39}" type="presParOf" srcId="{201CA1A6-3D20-46EB-9282-F16B54DAC15D}" destId="{8101E88E-0B48-4942-9FCE-223E90F6A056}" srcOrd="9" destOrd="0" presId="urn:microsoft.com/office/officeart/2005/8/layout/cycle5"/>
    <dgm:cxn modelId="{08F20B04-5FFC-46A7-BE1F-C80C0F97D92E}" type="presParOf" srcId="{201CA1A6-3D20-46EB-9282-F16B54DAC15D}" destId="{76A2E6E5-6FB2-4C7E-BBD8-67785E411723}" srcOrd="10" destOrd="0" presId="urn:microsoft.com/office/officeart/2005/8/layout/cycle5"/>
    <dgm:cxn modelId="{4A6AF9E0-C309-42D5-B4E0-62192690D384}" type="presParOf" srcId="{201CA1A6-3D20-46EB-9282-F16B54DAC15D}" destId="{57FDD73B-C995-4035-8708-73B8EC3D3B73}" srcOrd="11" destOrd="0" presId="urn:microsoft.com/office/officeart/2005/8/layout/cycle5"/>
    <dgm:cxn modelId="{80809D66-978C-4A20-9B3D-B538AFC9DBB1}" type="presParOf" srcId="{201CA1A6-3D20-46EB-9282-F16B54DAC15D}" destId="{4916B630-5E5E-4F2D-A84B-5181F8137BDD}" srcOrd="12" destOrd="0" presId="urn:microsoft.com/office/officeart/2005/8/layout/cycle5"/>
    <dgm:cxn modelId="{F48723D5-ABD5-4713-B836-9AF72912A6AD}" type="presParOf" srcId="{201CA1A6-3D20-46EB-9282-F16B54DAC15D}" destId="{EAB0F80B-CB85-4411-989F-76405873DFF1}" srcOrd="13" destOrd="0" presId="urn:microsoft.com/office/officeart/2005/8/layout/cycle5"/>
    <dgm:cxn modelId="{77DC2EF5-2CA6-4943-BE4A-4C88CB4B7C9D}" type="presParOf" srcId="{201CA1A6-3D20-46EB-9282-F16B54DAC15D}" destId="{9ABAAE0A-9B98-46C8-A1A7-C3899F561A18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D3F0-9839-4325-8EF2-707DF969F709}">
      <dsp:nvSpPr>
        <dsp:cNvPr id="0" name=""/>
        <dsp:cNvSpPr/>
      </dsp:nvSpPr>
      <dsp:spPr>
        <a:xfrm>
          <a:off x="2844685" y="1531"/>
          <a:ext cx="1727453" cy="112284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600" kern="1200" dirty="0" smtClean="0">
              <a:solidFill>
                <a:schemeClr val="tx1"/>
              </a:solidFill>
              <a:latin typeface="Arial" charset="0"/>
            </a:rPr>
            <a:t>Constitution / Mise à jour des annuaires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2899498" y="56344"/>
        <a:ext cx="1617827" cy="1013218"/>
      </dsp:txXfrm>
    </dsp:sp>
    <dsp:sp modelId="{B71FE75F-6635-450A-A642-F647A3211D0A}">
      <dsp:nvSpPr>
        <dsp:cNvPr id="0" name=""/>
        <dsp:cNvSpPr/>
      </dsp:nvSpPr>
      <dsp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337324" y="285488"/>
              </a:moveTo>
              <a:arcTo wR="2242402" hR="2242402" stAng="17953659" swAng="1211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EA165-EA9D-4FA9-9DB1-E1756A8067FE}">
      <dsp:nvSpPr>
        <dsp:cNvPr id="0" name=""/>
        <dsp:cNvSpPr/>
      </dsp:nvSpPr>
      <dsp:spPr>
        <a:xfrm>
          <a:off x="4977336" y="1550993"/>
          <a:ext cx="1727453" cy="112284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600" kern="1200" dirty="0" smtClean="0">
              <a:solidFill>
                <a:schemeClr val="tx1"/>
              </a:solidFill>
              <a:latin typeface="Arial" charset="0"/>
            </a:rPr>
            <a:t>Chargement des données Web of Science et </a:t>
          </a:r>
          <a:r>
            <a:rPr lang="fr-FR" altLang="fr-FR" sz="1600" kern="1200" dirty="0" err="1" smtClean="0">
              <a:solidFill>
                <a:schemeClr val="tx1"/>
              </a:solidFill>
              <a:latin typeface="Arial" charset="0"/>
            </a:rPr>
            <a:t>Pubmed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5032149" y="1605806"/>
        <a:ext cx="1617827" cy="1013218"/>
      </dsp:txXfrm>
    </dsp:sp>
    <dsp:sp modelId="{3FE85542-9EC8-44DE-9E5F-C73051A21434}">
      <dsp:nvSpPr>
        <dsp:cNvPr id="0" name=""/>
        <dsp:cNvSpPr/>
      </dsp:nvSpPr>
      <dsp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4479419" y="2397704"/>
              </a:moveTo>
              <a:arcTo wR="2242402" hR="2242402" stAng="21838279" swAng="1359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FF5B6-6FE9-4B8A-B0FB-F6354BF7741D}">
      <dsp:nvSpPr>
        <dsp:cNvPr id="0" name=""/>
        <dsp:cNvSpPr/>
      </dsp:nvSpPr>
      <dsp:spPr>
        <a:xfrm>
          <a:off x="4162736" y="4058074"/>
          <a:ext cx="1727453" cy="112284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600" kern="1200" dirty="0" smtClean="0">
              <a:solidFill>
                <a:schemeClr val="tx1"/>
              </a:solidFill>
              <a:latin typeface="Arial" charset="0"/>
            </a:rPr>
            <a:t>Validation des données par les chercheurs</a:t>
          </a:r>
          <a:endParaRPr lang="fr-FR" altLang="fr-FR" sz="1600" kern="1200" dirty="0">
            <a:solidFill>
              <a:schemeClr val="tx1"/>
            </a:solidFill>
            <a:latin typeface="Arial" charset="0"/>
          </a:endParaRPr>
        </a:p>
      </dsp:txBody>
      <dsp:txXfrm>
        <a:off x="4217549" y="4112887"/>
        <a:ext cx="1617827" cy="1013218"/>
      </dsp:txXfrm>
    </dsp:sp>
    <dsp:sp modelId="{DB1F9DE5-DC5E-4FB8-8597-1694DF905A4B}">
      <dsp:nvSpPr>
        <dsp:cNvPr id="0" name=""/>
        <dsp:cNvSpPr/>
      </dsp:nvSpPr>
      <dsp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2517469" y="4467869"/>
              </a:moveTo>
              <a:arcTo wR="2242402" hR="2242402" stAng="4977240" swAng="8455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1E88E-0B48-4942-9FCE-223E90F6A056}">
      <dsp:nvSpPr>
        <dsp:cNvPr id="0" name=""/>
        <dsp:cNvSpPr/>
      </dsp:nvSpPr>
      <dsp:spPr>
        <a:xfrm>
          <a:off x="1526634" y="4058074"/>
          <a:ext cx="1727453" cy="11228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Intégration des percentiles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1581447" y="4112887"/>
        <a:ext cx="1617827" cy="1013218"/>
      </dsp:txXfrm>
    </dsp:sp>
    <dsp:sp modelId="{57FDD73B-C995-4035-8708-73B8EC3D3B73}">
      <dsp:nvSpPr>
        <dsp:cNvPr id="0" name=""/>
        <dsp:cNvSpPr/>
      </dsp:nvSpPr>
      <dsp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237854" y="3247467"/>
              </a:moveTo>
              <a:arcTo wR="2242402" hR="2242402" stAng="9202269" swAng="1359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6B630-5E5E-4F2D-A84B-5181F8137BDD}">
      <dsp:nvSpPr>
        <dsp:cNvPr id="0" name=""/>
        <dsp:cNvSpPr/>
      </dsp:nvSpPr>
      <dsp:spPr>
        <a:xfrm>
          <a:off x="712034" y="1550993"/>
          <a:ext cx="1727453" cy="11228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Calcul des indicateurs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766847" y="1605806"/>
        <a:ext cx="1617827" cy="1013218"/>
      </dsp:txXfrm>
    </dsp:sp>
    <dsp:sp modelId="{9ABAAE0A-9B98-46C8-A1A7-C3899F561A18}">
      <dsp:nvSpPr>
        <dsp:cNvPr id="0" name=""/>
        <dsp:cNvSpPr/>
      </dsp:nvSpPr>
      <dsp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539452" y="783521"/>
              </a:moveTo>
              <a:arcTo wR="2242402" hR="2242402" stAng="13235157" swAng="1211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6A4B68-9103-4FBC-B731-D5AF4C9A505A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DC54F2-6EB4-49E8-ADBF-14B2FE316C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94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tex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6162675"/>
            <a:ext cx="1435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E68E-3FA4-4720-9C54-A1A928615FB9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91E0-0E70-4F4B-B707-F20EADB4B0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5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CECD-1B3A-4474-BB26-1CA1F201DEC7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851D-ECE1-43D7-9F07-78D785C5AA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76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3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0AC8-D738-4B8C-A4D8-76F4C0E5AFF6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A36E-DDC5-4816-9EA7-A476791B0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81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4DE7-804E-4AB7-B843-CD76C51AAD79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BE51-DA93-458E-923C-34EE0FBD3E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950B-A053-4756-9F21-27C61587D91D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47F5-2F35-4478-860B-4259BDCD30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137C-6559-4C40-BFD3-E1EB1489B7F2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4382-EBD5-4DB9-AEBD-5732F7264E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6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099E-A805-41CE-9943-33C21F07A9A3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3C51-DFA5-4A19-9CC0-B9094DF1A5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058E-16CB-48E3-8CB6-C5FF46D73F31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7BB-A820-4B05-B916-2799805915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9E12-DCFE-42A4-BBC7-D95B7C6875AE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CA95-066E-4052-AF52-C5363AEEE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1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CFAD-32EE-4B3D-9F1B-2C56C2AD0C86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17CC-3B47-4241-9122-1B5523D295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63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5B1D50-891F-41CE-9636-26CAD620131C}" type="datetimeFigureOut">
              <a:rPr lang="fr-FR"/>
              <a:pPr>
                <a:defRPr/>
              </a:pPr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BD6AA-85DC-4B0A-BA23-F5D3525FF3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 descr="tex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6162675"/>
            <a:ext cx="1435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 8" descr="intfle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-357188"/>
            <a:ext cx="2894013" cy="75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re 1"/>
          <p:cNvSpPr>
            <a:spLocks/>
          </p:cNvSpPr>
          <p:nvPr/>
        </p:nvSpPr>
        <p:spPr bwMode="auto">
          <a:xfrm>
            <a:off x="1403649" y="2319338"/>
            <a:ext cx="759430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rgbClr val="115964"/>
                </a:solidFill>
                <a:latin typeface="Century Gothic" pitchFamily="34" charset="0"/>
                <a:cs typeface="Arial" charset="0"/>
              </a:rPr>
              <a:t>De SIGAPS à SAMPRA : l’évaluation des IHU</a:t>
            </a:r>
            <a:endParaRPr lang="fr-FR" altLang="fr-FR" sz="2800" b="1" dirty="0">
              <a:solidFill>
                <a:srgbClr val="1159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4365104"/>
            <a:ext cx="5667963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/>
              <a:t>Patrick </a:t>
            </a:r>
            <a:r>
              <a:rPr lang="fr-FR" altLang="fr-FR" sz="2000" dirty="0" smtClean="0"/>
              <a:t>Devos</a:t>
            </a:r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Direction </a:t>
            </a:r>
            <a:r>
              <a:rPr lang="fr-FR" altLang="fr-FR" dirty="0"/>
              <a:t>de la </a:t>
            </a:r>
            <a:r>
              <a:rPr lang="fr-FR" altLang="fr-FR" dirty="0" smtClean="0"/>
              <a:t>Recherche et de l’Innovation- </a:t>
            </a:r>
            <a:r>
              <a:rPr lang="fr-FR" altLang="fr-FR" dirty="0"/>
              <a:t>CHRU de </a:t>
            </a:r>
            <a:r>
              <a:rPr lang="fr-FR" altLang="fr-FR" dirty="0" smtClean="0"/>
              <a:t>Lille</a:t>
            </a:r>
          </a:p>
          <a:p>
            <a:pPr algn="ctr">
              <a:spcBef>
                <a:spcPct val="50000"/>
              </a:spcBef>
            </a:pPr>
            <a:r>
              <a:rPr lang="fr-FR" altLang="fr-FR" dirty="0"/>
              <a:t>EA 2694 - Université de </a:t>
            </a:r>
            <a:r>
              <a:rPr lang="fr-FR" altLang="fr-FR" dirty="0" smtClean="0"/>
              <a:t>Lille</a:t>
            </a:r>
            <a:endParaRPr lang="fr-FR" altLang="fr-FR" dirty="0"/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patrick.devos@univ-lille.fr</a:t>
            </a:r>
            <a:endParaRPr lang="fr-FR" altLang="fr-FR" dirty="0"/>
          </a:p>
        </p:txBody>
      </p:sp>
      <p:pic>
        <p:nvPicPr>
          <p:cNvPr id="1026" name="Picture 2" descr="Logo CHU de L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260648"/>
            <a:ext cx="12795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Le score SIGAPS</a:t>
            </a:r>
            <a:endParaRPr lang="fr-FR" altLang="fr-FR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764704"/>
            <a:ext cx="7772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000" dirty="0" smtClean="0"/>
              <a:t>2 composantes :</a:t>
            </a:r>
          </a:p>
          <a:p>
            <a:pPr lvl="1"/>
            <a:r>
              <a:rPr lang="fr-FR" altLang="fr-FR" sz="1800" dirty="0" smtClean="0"/>
              <a:t>La catégorie de la revue (C1)</a:t>
            </a:r>
          </a:p>
          <a:p>
            <a:pPr lvl="1"/>
            <a:r>
              <a:rPr lang="fr-FR" altLang="fr-FR" sz="1800" dirty="0" smtClean="0"/>
              <a:t>La position dans les auteurs (C2)</a:t>
            </a:r>
            <a:endParaRPr lang="fr-FR" altLang="fr-FR" sz="1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03848" y="4437112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dirty="0">
                <a:solidFill>
                  <a:srgbClr val="FF0066"/>
                </a:solidFill>
                <a:latin typeface="Times New Roman" pitchFamily="18" charset="0"/>
              </a:rPr>
              <a:t>Score = C1 * C2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07904" y="2382044"/>
            <a:ext cx="4799013" cy="1804988"/>
            <a:chOff x="2488" y="1523"/>
            <a:chExt cx="3023" cy="1137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151" y="1810"/>
              <a:ext cx="22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3 si Position =</a:t>
              </a:r>
              <a:r>
                <a:rPr lang="fr-FR" altLang="fr-FR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 ou Avant-dernier 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488" y="1978"/>
              <a:ext cx="6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   </a:t>
              </a:r>
              <a:r>
                <a:rPr lang="fr-FR" altLang="fr-FR" sz="1800" b="1" dirty="0">
                  <a:solidFill>
                    <a:srgbClr val="FF0066"/>
                  </a:solidFill>
                  <a:latin typeface="Times New Roman" pitchFamily="18" charset="0"/>
                </a:rPr>
                <a:t>C2</a:t>
              </a: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5" name="AutoShape 16"/>
            <p:cNvSpPr>
              <a:spLocks/>
            </p:cNvSpPr>
            <p:nvPr/>
          </p:nvSpPr>
          <p:spPr bwMode="auto">
            <a:xfrm>
              <a:off x="2965" y="1652"/>
              <a:ext cx="188" cy="974"/>
            </a:xfrm>
            <a:prstGeom prst="leftBrace">
              <a:avLst>
                <a:gd name="adj1" fmla="val 431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39" y="1523"/>
              <a:ext cx="194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4 si Position =1 ou Dernier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153" y="2427"/>
              <a:ext cx="19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1 </a:t>
              </a:r>
              <a:r>
                <a:rPr lang="fr-FR" altLang="fr-FR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sinon (y compris IL)</a:t>
              </a:r>
              <a:endParaRPr lang="fr-FR" alt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153" y="2133"/>
              <a:ext cx="23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2 si Position =</a:t>
              </a:r>
              <a:r>
                <a:rPr lang="fr-FR" altLang="fr-FR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3</a:t>
              </a:r>
              <a:endParaRPr lang="fr-FR" alt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39552" y="2060848"/>
            <a:ext cx="2397125" cy="2462212"/>
            <a:chOff x="191" y="2061"/>
            <a:chExt cx="1510" cy="1551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91" y="2720"/>
              <a:ext cx="6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   </a:t>
              </a:r>
              <a:r>
                <a:rPr lang="fr-FR" altLang="fr-FR" sz="1800" b="1" dirty="0">
                  <a:solidFill>
                    <a:srgbClr val="FF0066"/>
                  </a:solidFill>
                  <a:latin typeface="Times New Roman" pitchFamily="18" charset="0"/>
                </a:rPr>
                <a:t>C1</a:t>
              </a:r>
              <a:r>
                <a:rPr lang="fr-FR" altLang="fr-F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668" y="2061"/>
              <a:ext cx="1033" cy="1551"/>
              <a:chOff x="668" y="2065"/>
              <a:chExt cx="1033" cy="1551"/>
            </a:xfrm>
          </p:grpSpPr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668" y="2084"/>
                <a:ext cx="283" cy="1528"/>
              </a:xfrm>
              <a:prstGeom prst="leftBrace">
                <a:avLst>
                  <a:gd name="adj1" fmla="val 4499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884" y="2065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</a:rPr>
                  <a:t>8 si A</a:t>
                </a: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917" y="2840"/>
                <a:ext cx="6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</a:rPr>
                  <a:t>3 si D</a:t>
                </a: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975" y="3385"/>
                <a:ext cx="7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</a:rPr>
                  <a:t>1 si NC</a:t>
                </a:r>
              </a:p>
            </p:txBody>
          </p: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884" y="2312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</a:rPr>
                  <a:t>6 si B</a:t>
                </a:r>
              </a:p>
            </p:txBody>
          </p: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884" y="258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</a:rPr>
                  <a:t>4 si C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884" y="3113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</a:rPr>
                  <a:t>2 si E</a:t>
                </a:r>
              </a:p>
            </p:txBody>
          </p:sp>
        </p:grpSp>
      </p:grp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51520" y="5013176"/>
            <a:ext cx="84978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fr-FR" altLang="fr-FR" sz="1400" b="1" dirty="0">
                <a:solidFill>
                  <a:srgbClr val="003399"/>
                </a:solidFill>
                <a:latin typeface="Times New Roman" pitchFamily="18" charset="0"/>
              </a:rPr>
              <a:t>Chaque article a un score qui varie de 1 à 32 points.</a:t>
            </a:r>
            <a:r>
              <a:rPr lang="fr-FR" altLang="fr-FR" sz="1400" dirty="0">
                <a:solidFill>
                  <a:srgbClr val="003399"/>
                </a:solidFill>
                <a:latin typeface="Times New Roman" pitchFamily="18" charset="0"/>
              </a:rPr>
              <a:t> Par exemple, un article A en 1er auteur a donc un score de 32 (8*4), un article NC en 5ème auteur, 1 points (1*1). </a:t>
            </a:r>
            <a:r>
              <a:rPr lang="fr-FR" altLang="fr-FR" sz="1400" b="1" dirty="0">
                <a:solidFill>
                  <a:srgbClr val="003399"/>
                </a:solidFill>
                <a:latin typeface="Times New Roman" pitchFamily="18" charset="0"/>
              </a:rPr>
              <a:t>Le score d’une équipe est la somme des scores de tous les articles</a:t>
            </a:r>
            <a:r>
              <a:rPr lang="fr-FR" altLang="fr-FR" sz="1400" dirty="0">
                <a:solidFill>
                  <a:srgbClr val="003399"/>
                </a:solidFill>
                <a:latin typeface="Times New Roman" pitchFamily="18" charset="0"/>
              </a:rPr>
              <a:t>. Si un article contient plusieurs auteurs , le score retenu pour l’article correspond au maximum des scores des auteurs, chaque article ne pouvant être comptabilisé qu’une seule fois.</a:t>
            </a:r>
          </a:p>
        </p:txBody>
      </p:sp>
    </p:spTree>
    <p:extLst>
      <p:ext uri="{BB962C8B-B14F-4D97-AF65-F5344CB8AC3E}">
        <p14:creationId xmlns:p14="http://schemas.microsoft.com/office/powerpoint/2010/main" val="28211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Article Multi-établissements</a:t>
            </a:r>
            <a:endParaRPr lang="fr-FR" altLang="fr-FR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9568" y="908720"/>
            <a:ext cx="84248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Induced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-membrane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femur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reconstruction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after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resection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of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bone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malignancies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: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three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cases of massive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graft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resorption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 in </a:t>
            </a:r>
            <a:r>
              <a:rPr lang="fr-FR" altLang="fr-FR" sz="1800" i="1" dirty="0" err="1">
                <a:latin typeface="Arial" charset="0"/>
                <a:ea typeface="MS PGothic" pitchFamily="34" charset="-128"/>
              </a:rPr>
              <a:t>children</a:t>
            </a:r>
            <a:r>
              <a:rPr lang="fr-FR" altLang="fr-FR" sz="1800" i="1" dirty="0">
                <a:latin typeface="Arial" charset="0"/>
                <a:ea typeface="MS PGothic" pitchFamily="34" charset="-128"/>
              </a:rPr>
              <a:t>. 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 err="1">
                <a:latin typeface="Arial" charset="0"/>
                <a:ea typeface="MS PGothic" pitchFamily="34" charset="-128"/>
              </a:rPr>
              <a:t>Accadbled</a:t>
            </a:r>
            <a:r>
              <a:rPr lang="fr-FR" altLang="fr-FR" sz="1800" dirty="0">
                <a:latin typeface="Arial" charset="0"/>
                <a:ea typeface="MS PGothic" pitchFamily="34" charset="-128"/>
              </a:rPr>
              <a:t> F, </a:t>
            </a:r>
            <a:r>
              <a:rPr lang="fr-FR" altLang="fr-FR" sz="1800" dirty="0" err="1">
                <a:latin typeface="Arial" charset="0"/>
                <a:ea typeface="MS PGothic" pitchFamily="34" charset="-128"/>
              </a:rPr>
              <a:t>Mazeau</a:t>
            </a:r>
            <a:r>
              <a:rPr lang="fr-FR" altLang="fr-FR" sz="1800" dirty="0">
                <a:latin typeface="Arial" charset="0"/>
                <a:ea typeface="MS PGothic" pitchFamily="34" charset="-128"/>
              </a:rPr>
              <a:t> P, Chotel F, </a:t>
            </a:r>
            <a:r>
              <a:rPr lang="fr-FR" altLang="fr-FR" sz="1800" dirty="0" err="1">
                <a:latin typeface="Arial" charset="0"/>
                <a:ea typeface="MS PGothic" pitchFamily="34" charset="-128"/>
              </a:rPr>
              <a:t>Cottalorda</a:t>
            </a:r>
            <a:r>
              <a:rPr lang="fr-FR" altLang="fr-FR" sz="1800" dirty="0">
                <a:latin typeface="Arial" charset="0"/>
                <a:ea typeface="MS PGothic" pitchFamily="34" charset="-128"/>
              </a:rPr>
              <a:t> J, Sales de </a:t>
            </a:r>
            <a:r>
              <a:rPr lang="fr-FR" altLang="fr-FR" sz="1800" dirty="0" err="1">
                <a:latin typeface="Arial" charset="0"/>
                <a:ea typeface="MS PGothic" pitchFamily="34" charset="-128"/>
              </a:rPr>
              <a:t>Gauzy</a:t>
            </a:r>
            <a:r>
              <a:rPr lang="fr-FR" altLang="fr-FR" sz="1800" dirty="0">
                <a:latin typeface="Arial" charset="0"/>
                <a:ea typeface="MS PGothic" pitchFamily="34" charset="-128"/>
              </a:rPr>
              <a:t> J, </a:t>
            </a:r>
            <a:r>
              <a:rPr lang="fr-FR" altLang="fr-FR" sz="1800" dirty="0" err="1">
                <a:latin typeface="Arial" charset="0"/>
                <a:ea typeface="MS PGothic" pitchFamily="34" charset="-128"/>
              </a:rPr>
              <a:t>Kohler</a:t>
            </a:r>
            <a:r>
              <a:rPr lang="fr-FR" altLang="fr-FR" sz="1800" dirty="0">
                <a:latin typeface="Arial" charset="0"/>
                <a:ea typeface="MS PGothic" pitchFamily="34" charset="-128"/>
              </a:rPr>
              <a:t> R. </a:t>
            </a:r>
            <a:r>
              <a:rPr lang="fr-FR" altLang="fr-FR" sz="1800" dirty="0" err="1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Orthop</a:t>
            </a:r>
            <a:r>
              <a:rPr lang="fr-FR" altLang="fr-FR" sz="1800" dirty="0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FR" altLang="fr-FR" sz="1800" dirty="0" err="1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Traumatol</a:t>
            </a:r>
            <a:r>
              <a:rPr lang="fr-FR" altLang="fr-FR" sz="1800" dirty="0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FR" altLang="fr-FR" sz="1800" dirty="0" err="1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Surg</a:t>
            </a:r>
            <a:r>
              <a:rPr lang="fr-FR" altLang="fr-FR" sz="1800" dirty="0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FR" altLang="fr-FR" sz="1800" dirty="0" err="1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Res</a:t>
            </a:r>
            <a:r>
              <a:rPr lang="fr-FR" altLang="fr-FR" sz="1800" dirty="0">
                <a:latin typeface="Arial" charset="0"/>
                <a:ea typeface="MS PGothic" pitchFamily="34" charset="-128"/>
              </a:rPr>
              <a:t>. 2013 99:479-83. 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23850" y="1701800"/>
            <a:ext cx="1512888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16013" y="3009900"/>
            <a:ext cx="18732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CHU Toulouse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042988" y="2133600"/>
            <a:ext cx="649287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43663" y="3028950"/>
            <a:ext cx="1439862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CHU Lyon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96188" y="1700213"/>
            <a:ext cx="1223962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7235825" y="2133600"/>
            <a:ext cx="1008063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35375" y="3022600"/>
            <a:ext cx="22320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CHU Montpellier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1835150" y="1700213"/>
            <a:ext cx="1223963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484438" y="2133600"/>
            <a:ext cx="1223962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059113" y="1700213"/>
            <a:ext cx="1081087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635375" y="2133600"/>
            <a:ext cx="2952750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138613" y="1700213"/>
            <a:ext cx="1370012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580063" y="1700213"/>
            <a:ext cx="20161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4859338" y="2133600"/>
            <a:ext cx="0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2555875" y="2133600"/>
            <a:ext cx="3960813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116013" y="37179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1</a:t>
            </a:r>
            <a:r>
              <a:rPr lang="fr-FR" altLang="fr-FR" sz="2000" baseline="30000">
                <a:latin typeface="Arial" charset="0"/>
                <a:ea typeface="MS PGothic" pitchFamily="34" charset="-128"/>
              </a:rPr>
              <a:t>er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(</a:t>
            </a:r>
            <a:r>
              <a:rPr lang="fr-FR" altLang="fr-FR" sz="20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4), 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ADA (2)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1835150" y="4292600"/>
            <a:ext cx="360363" cy="503238"/>
          </a:xfrm>
          <a:prstGeom prst="down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4427538" y="4292600"/>
            <a:ext cx="360362" cy="503238"/>
          </a:xfrm>
          <a:prstGeom prst="down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875463" y="4292600"/>
            <a:ext cx="360362" cy="503238"/>
          </a:xfrm>
          <a:prstGeom prst="down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MS PGothic" pitchFamily="34" charset="-128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187450" y="4940300"/>
            <a:ext cx="19446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66"/>
                </a:solidFill>
                <a:latin typeface="Arial" charset="0"/>
                <a:ea typeface="MS PGothic" pitchFamily="34" charset="-128"/>
              </a:rPr>
              <a:t>3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*4= </a:t>
            </a:r>
            <a:r>
              <a:rPr lang="fr-FR" altLang="fr-FR" sz="2000" b="1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12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points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pour Toulouse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36963" y="3727450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2</a:t>
            </a:r>
            <a:r>
              <a:rPr lang="fr-FR" altLang="fr-FR" sz="2000" baseline="30000">
                <a:latin typeface="Arial" charset="0"/>
                <a:ea typeface="MS PGothic" pitchFamily="34" charset="-128"/>
              </a:rPr>
              <a:t>ème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(</a:t>
            </a:r>
            <a:r>
              <a:rPr lang="fr-FR" altLang="fr-FR" sz="20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3), 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4</a:t>
            </a:r>
            <a:r>
              <a:rPr lang="fr-FR" altLang="fr-FR" sz="2000" baseline="30000">
                <a:latin typeface="Arial" charset="0"/>
                <a:ea typeface="MS PGothic" pitchFamily="34" charset="-128"/>
              </a:rPr>
              <a:t>ème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(1)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084888" y="37179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3</a:t>
            </a:r>
            <a:r>
              <a:rPr lang="fr-FR" altLang="fr-FR" sz="2000" baseline="30000">
                <a:latin typeface="Arial" charset="0"/>
                <a:ea typeface="MS PGothic" pitchFamily="34" charset="-128"/>
              </a:rPr>
              <a:t>ème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(2), DA (</a:t>
            </a:r>
            <a:r>
              <a:rPr lang="fr-FR" altLang="fr-FR" sz="20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4)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348038" y="4940300"/>
            <a:ext cx="25923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66"/>
                </a:solidFill>
                <a:latin typeface="Arial" charset="0"/>
                <a:ea typeface="MS PGothic" pitchFamily="34" charset="-128"/>
              </a:rPr>
              <a:t>3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*3= </a:t>
            </a:r>
            <a:r>
              <a:rPr lang="fr-FR" altLang="fr-FR" sz="2000" b="1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9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points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pour Montpellier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867400" y="4940300"/>
            <a:ext cx="23764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66"/>
                </a:solidFill>
                <a:latin typeface="Arial" charset="0"/>
                <a:ea typeface="MS PGothic" pitchFamily="34" charset="-128"/>
              </a:rPr>
              <a:t>3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*4= </a:t>
            </a:r>
            <a:r>
              <a:rPr lang="fr-FR" altLang="fr-FR" sz="2000" b="1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12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points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Arial" charset="0"/>
                <a:ea typeface="MS PGothic" pitchFamily="34" charset="-128"/>
              </a:rPr>
              <a:t>pour Lyon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23850" y="6127750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CC0066"/>
                </a:solidFill>
                <a:latin typeface="Arial" charset="0"/>
                <a:ea typeface="MS PGothic" pitchFamily="34" charset="-128"/>
              </a:rPr>
              <a:t>Orthop Traumatol Surg Res</a:t>
            </a:r>
            <a:r>
              <a:rPr lang="fr-FR" altLang="fr-FR" sz="2000">
                <a:latin typeface="Arial" charset="0"/>
                <a:ea typeface="MS PGothic" pitchFamily="34" charset="-128"/>
              </a:rPr>
              <a:t> (OTSR): classée D donc </a:t>
            </a:r>
            <a:r>
              <a:rPr lang="fr-FR" altLang="fr-FR" sz="2000">
                <a:solidFill>
                  <a:srgbClr val="FF0066"/>
                </a:solidFill>
                <a:latin typeface="Arial" charset="0"/>
                <a:ea typeface="MS PGothic" pitchFamily="34" charset="-128"/>
              </a:rPr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1506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6369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Les financements MERRI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6158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Les financements MERRI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1916832"/>
            <a:ext cx="828092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>
                <a:latin typeface="Corbel" panose="020B05030202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l’origine, financement forfaitaire de ces missions à hauteur de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Passage en 2008 à un financement progressif sur indicateurs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Socle fixe (ES avec convention HU) basé sur les charges MT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 modulable basée sur des indicateurs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Transfert progressif du socle fixe vers la part modulable, part modulable ouverte à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les ES (y compris privés)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 : transfert achevé – Remplacement de la part modulable qui devient la Dotation Socle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508" y="1144295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issions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fr-F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nseignement, de </a:t>
            </a:r>
            <a:r>
              <a:rPr lang="fr-F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echerche, de </a:t>
            </a:r>
            <a:r>
              <a:rPr lang="fr-F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éférence et d’</a:t>
            </a:r>
            <a:r>
              <a:rPr lang="fr-F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nnovation </a:t>
            </a:r>
          </a:p>
        </p:txBody>
      </p:sp>
    </p:spTree>
    <p:extLst>
      <p:ext uri="{BB962C8B-B14F-4D97-AF65-F5344CB8AC3E}">
        <p14:creationId xmlns:p14="http://schemas.microsoft.com/office/powerpoint/2010/main" val="18710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2411760" y="0"/>
            <a:ext cx="673224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La </a:t>
            </a:r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dotation socle (ex Part </a:t>
            </a:r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modulable)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229324" cy="320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382000" cy="3870176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altLang="fr-FR" dirty="0"/>
              <a:t>1.57 Milliard d’euros en 2018</a:t>
            </a:r>
          </a:p>
          <a:p>
            <a:r>
              <a:rPr lang="fr-FR" altLang="fr-FR" dirty="0"/>
              <a:t>Basée sur une logique de résultats</a:t>
            </a: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Résultats mesurés par des indicateurs :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Publications (SIGAPS) 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Enseignement (Nb étudiants)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Essais cliniques (SIGREC)</a:t>
            </a:r>
          </a:p>
          <a:p>
            <a:endParaRPr lang="fr-FR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87938" y="446905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943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M€ en 2018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>
            <a:off x="4671357" y="4669105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5660589" y="540515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M€ en 2018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>
            <a:off x="4644008" y="5605209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58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Un modèle qui évolue…</a:t>
            </a:r>
            <a:endParaRPr lang="fr-FR" altLang="fr-FR" sz="2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4293096"/>
            <a:ext cx="76866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1540" y="980728"/>
            <a:ext cx="82809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392723"/>
                </a:solidFill>
              </a:rPr>
              <a:t>Accroissement du poids budgétaire de la part modulable </a:t>
            </a:r>
            <a:r>
              <a:rPr lang="fr-FR" altLang="fr-FR" sz="2000" dirty="0" smtClean="0">
                <a:solidFill>
                  <a:srgbClr val="392723"/>
                </a:solidFill>
              </a:rPr>
              <a:t>par transfert des crédits de la part fixe depuis 2012 (transfert achevé en 2016)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000" dirty="0" smtClean="0">
              <a:solidFill>
                <a:srgbClr val="392723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392723"/>
                </a:solidFill>
              </a:rPr>
              <a:t>Modifications des poids relatifs des indicateurs </a:t>
            </a:r>
            <a:r>
              <a:rPr lang="fr-FR" altLang="fr-FR" sz="2000" dirty="0" smtClean="0">
                <a:solidFill>
                  <a:srgbClr val="392723"/>
                </a:solidFill>
              </a:rPr>
              <a:t>au sein de la part modulable (appelée maintenant Dotation Socle)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000" dirty="0" smtClean="0">
              <a:solidFill>
                <a:srgbClr val="392723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392723"/>
                </a:solidFill>
              </a:rPr>
              <a:t>Modifications des modes de calculs </a:t>
            </a:r>
            <a:r>
              <a:rPr lang="fr-FR" altLang="fr-FR" sz="2000" dirty="0" smtClean="0">
                <a:solidFill>
                  <a:srgbClr val="392723"/>
                </a:solidFill>
              </a:rPr>
              <a:t>des indicateurs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000" dirty="0" smtClean="0">
              <a:solidFill>
                <a:srgbClr val="392723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392723"/>
                </a:solidFill>
              </a:rPr>
              <a:t>Apparition du « dégroupage » </a:t>
            </a:r>
            <a:r>
              <a:rPr lang="fr-FR" altLang="fr-FR" sz="2000" dirty="0" smtClean="0">
                <a:solidFill>
                  <a:srgbClr val="392723"/>
                </a:solidFill>
              </a:rPr>
              <a:t>pour l’AP/HP et les HCL (MERRI 2017)</a:t>
            </a:r>
            <a:endParaRPr lang="fr-FR" altLang="fr-FR" sz="2000" dirty="0">
              <a:solidFill>
                <a:srgbClr val="392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MERRI 2018 : Publications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5" y="1628800"/>
            <a:ext cx="8535869" cy="41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3544" y="836712"/>
            <a:ext cx="557691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sz="1400" dirty="0" smtClean="0"/>
              <a:t>Période </a:t>
            </a:r>
            <a:r>
              <a:rPr lang="fr-FR" altLang="fr-FR" sz="1400" dirty="0"/>
              <a:t>de 4 ans (</a:t>
            </a:r>
            <a:r>
              <a:rPr lang="fr-FR" altLang="fr-FR" sz="1400" dirty="0" smtClean="0"/>
              <a:t>2013-2016) </a:t>
            </a:r>
            <a:r>
              <a:rPr lang="fr-FR" altLang="fr-FR" sz="1400" dirty="0"/>
              <a:t>- Pondération (8 6 4 3 2 1)*(4 3 2 1 ..  </a:t>
            </a:r>
            <a:r>
              <a:rPr lang="fr-FR" altLang="fr-FR" sz="1400" dirty="0" smtClean="0"/>
              <a:t>3 </a:t>
            </a:r>
            <a:r>
              <a:rPr lang="fr-FR" altLang="fr-FR" sz="1400" dirty="0"/>
              <a:t>4)</a:t>
            </a:r>
          </a:p>
          <a:p>
            <a:pPr algn="ctr">
              <a:spcBef>
                <a:spcPct val="20000"/>
              </a:spcBef>
            </a:pPr>
            <a:r>
              <a:rPr lang="fr-FR" altLang="fr-FR" sz="1400" dirty="0"/>
              <a:t>Prise en compte des publications "Journal Article", "Editorial" et "</a:t>
            </a:r>
            <a:r>
              <a:rPr lang="fr-FR" altLang="fr-FR" sz="1400" dirty="0" err="1"/>
              <a:t>Review</a:t>
            </a:r>
            <a:r>
              <a:rPr lang="fr-FR" altLang="fr-FR" sz="1400" dirty="0"/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646" y="5949280"/>
            <a:ext cx="8536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https://solidarites-sante.gouv.fr/IMG/xlsx/dotation_socle_2018_v2.xlsx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6660232" y="1916832"/>
            <a:ext cx="1604033" cy="2471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Connecteur droit avec flèche 7"/>
          <p:cNvCxnSpPr>
            <a:stCxn id="9" idx="2"/>
          </p:cNvCxnSpPr>
          <p:nvPr/>
        </p:nvCxnSpPr>
        <p:spPr bwMode="auto">
          <a:xfrm flipH="1">
            <a:off x="7786284" y="1485636"/>
            <a:ext cx="570704" cy="626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7701692" y="1208637"/>
            <a:ext cx="1310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Dégroupage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003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6369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Autres usages …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5165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39952" y="0"/>
            <a:ext cx="4997430" cy="533400"/>
          </a:xfrm>
          <a:prstGeom prst="rect">
            <a:avLst/>
          </a:prstGeom>
          <a:solidFill>
            <a:srgbClr val="4B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fr-FR" altLang="fr-FR" dirty="0"/>
              <a:t>Impact du Plan Alzheimer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51150" y="5893241"/>
            <a:ext cx="720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Nombre d’Articles sur la MA, période 2005-2017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77280" y="908720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http://www.ncbi.nlm.nih.gov/pubmed/26796477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05" y="1484784"/>
            <a:ext cx="7109590" cy="42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9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1494"/>
            <a:ext cx="5150508" cy="539155"/>
          </a:xfrm>
          <a:solidFill>
            <a:srgbClr val="4B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/>
                </a:solidFill>
                <a:latin typeface="Arial" charset="0"/>
              </a:rPr>
              <a:t>Analyse AVC pour L’Express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38678" cy="47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Plan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1485900"/>
            <a:ext cx="7488832" cy="345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>
                <a:latin typeface="Corbel" panose="020B05030202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genèse : SIGAPS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mission DGOS et les MERRI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SIGAPS à SAMPRA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L’évaluation des IHU : SAMPRA,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InCites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80626" y="-1"/>
            <a:ext cx="4562382" cy="549275"/>
          </a:xfrm>
          <a:solidFill>
            <a:srgbClr val="4B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/>
                </a:solidFill>
                <a:latin typeface="Arial" charset="0"/>
              </a:rPr>
              <a:t>Unification des adresses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912768" cy="561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80312" y="282712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Flyer sur la production des CHU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5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0" y="-1506"/>
            <a:ext cx="4571008" cy="533400"/>
          </a:xfrm>
          <a:solidFill>
            <a:srgbClr val="4B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/>
                </a:solidFill>
                <a:latin typeface="Arial" charset="0"/>
              </a:rPr>
              <a:t>Rapport Publications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16016" y="1052736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112 700 articles sur 2006-2015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55% de la production M&amp;HS en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17% de la production française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716016" y="2060848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Evolution des top10% et Top 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Analyse des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Détail par Discipline (</a:t>
            </a:r>
            <a:r>
              <a:rPr lang="fr-FR" sz="1600" dirty="0" err="1" smtClean="0"/>
              <a:t>WoS</a:t>
            </a:r>
            <a:r>
              <a:rPr lang="fr-FR" sz="1600" dirty="0" smtClean="0"/>
              <a:t> </a:t>
            </a:r>
            <a:r>
              <a:rPr lang="fr-FR" sz="1600" dirty="0" err="1" smtClean="0"/>
              <a:t>Categories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456384" cy="2952328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1"/>
            <a:ext cx="3888432" cy="2489979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88432" cy="261742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0" y="-1506"/>
            <a:ext cx="4566242" cy="533400"/>
          </a:xfrm>
          <a:solidFill>
            <a:srgbClr val="4B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/>
                </a:solidFill>
                <a:latin typeface="Arial" charset="0"/>
              </a:rPr>
              <a:t>Flyer Essais Cliniques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94827" cy="5404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1"/>
            <a:ext cx="3881935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6369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De SIGAPS à SAMPRA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522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32" y="1700808"/>
            <a:ext cx="8424936" cy="4320480"/>
          </a:xfrm>
        </p:spPr>
        <p:txBody>
          <a:bodyPr/>
          <a:lstStyle/>
          <a:p>
            <a:pPr algn="just"/>
            <a:r>
              <a:rPr lang="fr-FR" sz="2800" dirty="0" smtClean="0"/>
              <a:t>INTERNE : </a:t>
            </a:r>
            <a:r>
              <a:rPr lang="fr-FR" sz="2800" dirty="0"/>
              <a:t>n</a:t>
            </a:r>
            <a:r>
              <a:rPr lang="fr-FR" sz="2800" dirty="0" smtClean="0"/>
              <a:t>écessité  </a:t>
            </a:r>
            <a:r>
              <a:rPr lang="fr-FR" sz="2800" dirty="0"/>
              <a:t>de disposer </a:t>
            </a:r>
            <a:r>
              <a:rPr lang="fr-FR" sz="2800" dirty="0" smtClean="0"/>
              <a:t>d’indicateurs pour:</a:t>
            </a:r>
            <a:endParaRPr lang="fr-FR" sz="2800" dirty="0"/>
          </a:p>
          <a:p>
            <a:pPr lvl="1" algn="just"/>
            <a:r>
              <a:rPr lang="fr-FR" sz="2000" dirty="0" smtClean="0"/>
              <a:t>Une évaluation fiable de la  production scientifique</a:t>
            </a:r>
          </a:p>
          <a:p>
            <a:pPr lvl="1" algn="just"/>
            <a:r>
              <a:rPr lang="fr-FR" sz="2000" dirty="0" smtClean="0"/>
              <a:t>Un suivi des équipes, l’évolution des choix thématiques</a:t>
            </a:r>
          </a:p>
          <a:p>
            <a:pPr lvl="1" algn="just"/>
            <a:r>
              <a:rPr lang="fr-FR" sz="2000" dirty="0" smtClean="0"/>
              <a:t>Bâtir des stratégies sur des données objectives et incontestables</a:t>
            </a:r>
          </a:p>
          <a:p>
            <a:pPr lvl="1" algn="just"/>
            <a:endParaRPr lang="fr-FR" sz="2400" dirty="0" smtClean="0"/>
          </a:p>
          <a:p>
            <a:pPr algn="just"/>
            <a:r>
              <a:rPr lang="fr-FR" sz="2800" dirty="0" smtClean="0"/>
              <a:t>EXTERNE :</a:t>
            </a:r>
            <a:endParaRPr lang="fr-FR" sz="2800" dirty="0"/>
          </a:p>
          <a:p>
            <a:pPr lvl="1" algn="just"/>
            <a:r>
              <a:rPr lang="fr-FR" sz="2000" dirty="0" smtClean="0"/>
              <a:t>Nationale : positionnement vis-à-vis d’autres établissements</a:t>
            </a:r>
          </a:p>
          <a:p>
            <a:pPr lvl="1" algn="just"/>
            <a:r>
              <a:rPr lang="fr-FR" sz="2000" dirty="0" smtClean="0"/>
              <a:t>Européenne : U-</a:t>
            </a:r>
            <a:r>
              <a:rPr lang="fr-FR" sz="2000" dirty="0" err="1" smtClean="0"/>
              <a:t>Multirank</a:t>
            </a:r>
            <a:endParaRPr lang="fr-FR" sz="2000" dirty="0" smtClean="0"/>
          </a:p>
          <a:p>
            <a:pPr lvl="1" algn="just"/>
            <a:r>
              <a:rPr lang="fr-FR" sz="2000" dirty="0" smtClean="0"/>
              <a:t>Internationale : Shanghai , Times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Education</a:t>
            </a:r>
            <a:r>
              <a:rPr lang="fr-FR" sz="2000" dirty="0" smtClean="0">
                <a:solidFill>
                  <a:srgbClr val="0025C2"/>
                </a:solidFill>
              </a:rPr>
              <a:t>, </a:t>
            </a:r>
            <a:r>
              <a:rPr lang="fr-FR" sz="2000" dirty="0" err="1" smtClean="0"/>
              <a:t>Leiden</a:t>
            </a:r>
            <a:r>
              <a:rPr lang="fr-FR" sz="2000" dirty="0" smtClean="0">
                <a:solidFill>
                  <a:srgbClr val="0025C2"/>
                </a:solidFill>
              </a:rPr>
              <a:t>, </a:t>
            </a:r>
            <a:r>
              <a:rPr lang="fr-FR" sz="2000" dirty="0" smtClean="0"/>
              <a:t>…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Contexte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9631" y="85916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Importance de la visibilité :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526" y="1268760"/>
            <a:ext cx="8532948" cy="4032448"/>
          </a:xfrm>
        </p:spPr>
        <p:txBody>
          <a:bodyPr/>
          <a:lstStyle/>
          <a:p>
            <a:r>
              <a:rPr lang="fr-FR" sz="2800" dirty="0" smtClean="0"/>
              <a:t>Visibilité : </a:t>
            </a:r>
          </a:p>
          <a:p>
            <a:pPr lvl="1"/>
            <a:r>
              <a:rPr lang="fr-FR" sz="2400" dirty="0" smtClean="0"/>
              <a:t>élément essentiel dans le management</a:t>
            </a:r>
          </a:p>
          <a:p>
            <a:pPr lvl="1"/>
            <a:r>
              <a:rPr lang="fr-FR" sz="2400" dirty="0" smtClean="0"/>
              <a:t>enjeu majeur au niveau international</a:t>
            </a:r>
          </a:p>
          <a:p>
            <a:pPr lvl="1"/>
            <a:r>
              <a:rPr lang="fr-FR" sz="2400" dirty="0" smtClean="0"/>
              <a:t>vigilance sur l’image externe de l’établissement</a:t>
            </a:r>
          </a:p>
          <a:p>
            <a:endParaRPr lang="fr-FR" sz="2800" dirty="0"/>
          </a:p>
          <a:p>
            <a:r>
              <a:rPr lang="fr-FR" sz="2800" dirty="0" smtClean="0"/>
              <a:t>Leviers d’action :</a:t>
            </a:r>
          </a:p>
          <a:p>
            <a:pPr lvl="1"/>
            <a:r>
              <a:rPr lang="fr-FR" sz="2400" dirty="0" smtClean="0"/>
              <a:t>En prospectif : Charte de signature unique</a:t>
            </a:r>
          </a:p>
          <a:p>
            <a:pPr lvl="1"/>
            <a:r>
              <a:rPr lang="fr-FR" sz="2400" dirty="0" smtClean="0"/>
              <a:t>En rétrospectif : unification des données dans </a:t>
            </a:r>
            <a:r>
              <a:rPr lang="fr-FR" sz="2400" dirty="0" err="1" smtClean="0"/>
              <a:t>WoS</a:t>
            </a:r>
            <a:r>
              <a:rPr lang="fr-FR" sz="2400" dirty="0" smtClean="0"/>
              <a:t> et </a:t>
            </a:r>
            <a:r>
              <a:rPr lang="fr-FR" sz="2400" dirty="0" err="1" smtClean="0"/>
              <a:t>Scopus</a:t>
            </a:r>
            <a:endParaRPr lang="fr-FR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Visibilité Institutionnelle</a:t>
            </a:r>
          </a:p>
        </p:txBody>
      </p:sp>
    </p:spTree>
    <p:extLst>
      <p:ext uri="{BB962C8B-B14F-4D97-AF65-F5344CB8AC3E}">
        <p14:creationId xmlns:p14="http://schemas.microsoft.com/office/powerpoint/2010/main" val="38423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Objectifs de SAMPRA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98357" y="1988840"/>
            <a:ext cx="824144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latin typeface="Arial" charset="0"/>
              </a:rPr>
              <a:t>Recenser</a:t>
            </a:r>
            <a:r>
              <a:rPr lang="fr-FR" altLang="fr-FR" dirty="0">
                <a:latin typeface="Arial" charset="0"/>
              </a:rPr>
              <a:t>, rapidement et de manière </a:t>
            </a:r>
            <a:r>
              <a:rPr lang="fr-FR" altLang="fr-FR" b="1" dirty="0">
                <a:latin typeface="Arial" charset="0"/>
              </a:rPr>
              <a:t>fiable</a:t>
            </a:r>
            <a:r>
              <a:rPr lang="fr-FR" altLang="fr-FR" dirty="0">
                <a:latin typeface="Arial" charset="0"/>
              </a:rPr>
              <a:t>, l’ensemble des publications </a:t>
            </a:r>
            <a:r>
              <a:rPr lang="fr-FR" altLang="fr-FR" dirty="0" smtClean="0">
                <a:latin typeface="Arial" charset="0"/>
              </a:rPr>
              <a:t>d’un établissement </a:t>
            </a:r>
            <a:r>
              <a:rPr lang="fr-FR" altLang="fr-FR" b="1" dirty="0" smtClean="0">
                <a:latin typeface="Arial" charset="0"/>
              </a:rPr>
              <a:t>au niveau le plus fin </a:t>
            </a:r>
            <a:r>
              <a:rPr lang="fr-FR" altLang="fr-FR" b="1" dirty="0" smtClean="0">
                <a:latin typeface="Arial" charset="0"/>
                <a:sym typeface="Wingdings" pitchFamily="2" charset="2"/>
              </a:rPr>
              <a:t> chercheur</a:t>
            </a:r>
            <a:r>
              <a:rPr lang="fr-FR" altLang="fr-FR" b="1" strike="sngStrike" dirty="0" smtClean="0">
                <a:latin typeface="Arial" charset="0"/>
                <a:sym typeface="Wingdings" pitchFamily="2" charset="2"/>
              </a:rPr>
              <a:t>.</a:t>
            </a:r>
            <a:endParaRPr lang="fr-FR" altLang="fr-FR" b="1" strike="sngStrike" dirty="0"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latin typeface="Arial" charset="0"/>
              </a:rPr>
              <a:t>Produire des </a:t>
            </a:r>
            <a:r>
              <a:rPr lang="fr-FR" altLang="fr-FR" b="1" dirty="0">
                <a:latin typeface="Arial" charset="0"/>
              </a:rPr>
              <a:t>analyses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smtClean="0">
                <a:latin typeface="Arial" charset="0"/>
              </a:rPr>
              <a:t>par </a:t>
            </a:r>
            <a:r>
              <a:rPr lang="fr-FR" altLang="fr-FR" dirty="0">
                <a:latin typeface="Arial" charset="0"/>
              </a:rPr>
              <a:t>chercheur, équipe, </a:t>
            </a:r>
            <a:r>
              <a:rPr lang="fr-FR" altLang="fr-FR" dirty="0" smtClean="0">
                <a:latin typeface="Arial" charset="0"/>
              </a:rPr>
              <a:t>unité, structure fédérative… </a:t>
            </a:r>
            <a:r>
              <a:rPr lang="fr-FR" altLang="fr-FR" b="1" dirty="0">
                <a:latin typeface="Arial" charset="0"/>
                <a:sym typeface="Wingdings" pitchFamily="2" charset="2"/>
              </a:rPr>
              <a:t></a:t>
            </a: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Analyse stratégique</a:t>
            </a:r>
            <a:endParaRPr lang="fr-FR" altLang="fr-FR" dirty="0"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latin typeface="Arial" charset="0"/>
              </a:rPr>
              <a:t>Accroître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>
                <a:latin typeface="Arial" charset="0"/>
              </a:rPr>
              <a:t>la </a:t>
            </a:r>
            <a:r>
              <a:rPr lang="fr-FR" altLang="fr-FR" b="1" dirty="0">
                <a:latin typeface="Arial" charset="0"/>
              </a:rPr>
              <a:t>visibilité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smtClean="0">
                <a:latin typeface="Arial" charset="0"/>
              </a:rPr>
              <a:t>de cet établissement </a:t>
            </a:r>
            <a:r>
              <a:rPr lang="fr-FR" altLang="fr-FR" dirty="0">
                <a:latin typeface="Arial" charset="0"/>
              </a:rPr>
              <a:t>en transmettant à la société </a:t>
            </a:r>
            <a:r>
              <a:rPr lang="fr-FR" altLang="fr-FR" dirty="0" err="1" smtClean="0">
                <a:latin typeface="Arial" charset="0"/>
              </a:rPr>
              <a:t>Clarivate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Analytics</a:t>
            </a:r>
            <a:r>
              <a:rPr lang="fr-FR" altLang="fr-FR" dirty="0" smtClean="0">
                <a:latin typeface="Arial" charset="0"/>
              </a:rPr>
              <a:t>, </a:t>
            </a:r>
            <a:r>
              <a:rPr lang="fr-FR" altLang="fr-FR" dirty="0">
                <a:latin typeface="Arial" charset="0"/>
              </a:rPr>
              <a:t>la liste des publications pour </a:t>
            </a:r>
            <a:r>
              <a:rPr lang="fr-FR" altLang="fr-FR" dirty="0" smtClean="0">
                <a:latin typeface="Arial" charset="0"/>
              </a:rPr>
              <a:t>un regroupement unique des adresses dans </a:t>
            </a:r>
            <a:r>
              <a:rPr lang="fr-FR" altLang="fr-FR" dirty="0">
                <a:latin typeface="Arial" charset="0"/>
              </a:rPr>
              <a:t>le Web of Science </a:t>
            </a:r>
            <a:r>
              <a:rPr lang="fr-FR" altLang="fr-FR" dirty="0" smtClean="0">
                <a:latin typeface="Arial" charset="0"/>
              </a:rPr>
              <a:t>(</a:t>
            </a:r>
            <a:r>
              <a:rPr lang="fr-FR" altLang="fr-FR" b="1" dirty="0" err="1">
                <a:solidFill>
                  <a:srgbClr val="041CCC"/>
                </a:solidFill>
                <a:latin typeface="Arial" charset="0"/>
              </a:rPr>
              <a:t>Organization-Enhanced</a:t>
            </a:r>
            <a:r>
              <a:rPr lang="fr-FR" altLang="fr-FR" dirty="0" smtClean="0">
                <a:latin typeface="Arial" charset="0"/>
              </a:rPr>
              <a:t>)</a:t>
            </a:r>
            <a:r>
              <a:rPr lang="fr-FR" altLang="fr-FR" strike="sngStrike" dirty="0"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996" y="980728"/>
            <a:ext cx="4343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fr-FR" altLang="fr-FR" sz="2000" dirty="0" smtClean="0">
                <a:latin typeface="Arial" charset="0"/>
              </a:rPr>
              <a:t>SAMPRA est un </a:t>
            </a:r>
            <a:r>
              <a:rPr lang="fr-FR" altLang="fr-FR" sz="2000" dirty="0">
                <a:latin typeface="Arial" charset="0"/>
              </a:rPr>
              <a:t>outil qui </a:t>
            </a:r>
            <a:r>
              <a:rPr lang="fr-FR" altLang="fr-FR" sz="2000" dirty="0" smtClean="0">
                <a:latin typeface="Arial" charset="0"/>
              </a:rPr>
              <a:t>permet </a:t>
            </a:r>
            <a:r>
              <a:rPr lang="fr-FR" altLang="fr-FR" sz="2000" dirty="0">
                <a:latin typeface="Arial" charset="0"/>
              </a:rPr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13101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2 bases supplémentaires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95053" y="1628800"/>
            <a:ext cx="78093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dirty="0" smtClean="0">
                <a:latin typeface="Arial" charset="0"/>
              </a:rPr>
              <a:t>Base </a:t>
            </a:r>
            <a:r>
              <a:rPr lang="fr-FR" altLang="fr-FR" dirty="0" err="1" smtClean="0">
                <a:latin typeface="Arial" charset="0"/>
              </a:rPr>
              <a:t>pluri-disciplinaire</a:t>
            </a:r>
            <a:r>
              <a:rPr lang="fr-FR" altLang="fr-FR" dirty="0" smtClean="0">
                <a:latin typeface="Arial" charset="0"/>
              </a:rPr>
              <a:t> qui couvre d’autres disciplines que </a:t>
            </a:r>
            <a:r>
              <a:rPr lang="fr-FR" altLang="fr-FR" dirty="0" err="1" smtClean="0">
                <a:latin typeface="Arial" charset="0"/>
              </a:rPr>
              <a:t>Pubmed</a:t>
            </a:r>
            <a:endParaRPr lang="fr-FR" altLang="fr-FR" strike="sngStrike" dirty="0"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dirty="0" smtClean="0">
                <a:latin typeface="Arial" charset="0"/>
              </a:rPr>
              <a:t>Permet de disposer des indices de citations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dirty="0" smtClean="0">
                <a:latin typeface="Arial" charset="0"/>
              </a:rPr>
              <a:t>Gestion des adresses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96" y="980728"/>
            <a:ext cx="2244717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fr-FR" altLang="fr-FR" sz="2000" dirty="0" smtClean="0">
                <a:solidFill>
                  <a:srgbClr val="0000FF"/>
                </a:solidFill>
                <a:latin typeface="Arial" charset="0"/>
              </a:rPr>
              <a:t>Web of Sciences :</a:t>
            </a:r>
            <a:endParaRPr lang="fr-FR" altLang="fr-FR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23045" y="4221088"/>
            <a:ext cx="82414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dirty="0" smtClean="0">
                <a:latin typeface="Arial" charset="0"/>
              </a:rPr>
              <a:t>Outil analytique permettant le calcul d’indicateurs normalisés depuis 1980</a:t>
            </a:r>
            <a:endParaRPr lang="fr-FR" altLang="fr-FR" strike="sngStrike" dirty="0"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fr-FR" smtClean="0">
                <a:latin typeface="Arial" charset="0"/>
              </a:rPr>
              <a:t>Comparaisons </a:t>
            </a:r>
            <a:r>
              <a:rPr lang="fr-FR" altLang="fr-FR" dirty="0" smtClean="0">
                <a:latin typeface="Arial" charset="0"/>
              </a:rPr>
              <a:t>nationales et internationales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573016"/>
            <a:ext cx="1124026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fr-FR" altLang="fr-FR" sz="2000" dirty="0" err="1" smtClean="0">
                <a:solidFill>
                  <a:srgbClr val="0000FF"/>
                </a:solidFill>
                <a:latin typeface="Arial" charset="0"/>
              </a:rPr>
              <a:t>InCites</a:t>
            </a:r>
            <a:r>
              <a:rPr lang="fr-FR" altLang="fr-FR" sz="2000" dirty="0" smtClean="0">
                <a:solidFill>
                  <a:srgbClr val="0000FF"/>
                </a:solidFill>
                <a:latin typeface="Arial" charset="0"/>
              </a:rPr>
              <a:t> :</a:t>
            </a:r>
            <a:endParaRPr lang="fr-FR" altLang="fr-FR" sz="20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7" name="Rectangle 2"/>
          <p:cNvSpPr txBox="1">
            <a:spLocks noChangeArrowheads="1"/>
          </p:cNvSpPr>
          <p:nvPr/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Principes de SAMPRA</a:t>
            </a:r>
            <a:endParaRPr lang="fr-FR" altLang="fr-FR" sz="2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113487" y="548680"/>
            <a:ext cx="8917025" cy="5471738"/>
            <a:chOff x="179512" y="1196752"/>
            <a:chExt cx="8917025" cy="5471738"/>
          </a:xfrm>
        </p:grpSpPr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4949216" y="3404115"/>
              <a:ext cx="5564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AutoShape 29"/>
            <p:cNvSpPr>
              <a:spLocks noChangeArrowheads="1"/>
            </p:cNvSpPr>
            <p:nvPr/>
          </p:nvSpPr>
          <p:spPr bwMode="auto">
            <a:xfrm>
              <a:off x="179512" y="1196752"/>
              <a:ext cx="1524000" cy="1008112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V="1">
              <a:off x="6741876" y="2492895"/>
              <a:ext cx="1013012" cy="926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5505640" y="3003764"/>
              <a:ext cx="1196181" cy="830997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600" b="1" dirty="0"/>
                <a:t>Validation par les </a:t>
              </a:r>
              <a:r>
                <a:rPr lang="fr-FR" altLang="fr-FR" sz="1600" b="1" dirty="0" smtClean="0"/>
                <a:t>chercheurs</a:t>
              </a:r>
              <a:endParaRPr lang="fr-FR" altLang="fr-FR" sz="1600" b="1" dirty="0"/>
            </a:p>
          </p:txBody>
        </p:sp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>
              <a:off x="243176" y="2743200"/>
              <a:ext cx="1371600" cy="1371600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88" y="3124200"/>
              <a:ext cx="1317002" cy="85030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ZoneTexte 54"/>
            <p:cNvSpPr txBox="1"/>
            <p:nvPr/>
          </p:nvSpPr>
          <p:spPr>
            <a:xfrm>
              <a:off x="348625" y="274320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InCites</a:t>
              </a:r>
              <a:endParaRPr lang="fr-FR" dirty="0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2932992" y="2689448"/>
              <a:ext cx="2016224" cy="1459632"/>
              <a:chOff x="3059832" y="2564904"/>
              <a:chExt cx="2016224" cy="1459632"/>
            </a:xfrm>
          </p:grpSpPr>
          <p:sp>
            <p:nvSpPr>
              <p:cNvPr id="84" name="Hexagone 83"/>
              <p:cNvSpPr/>
              <p:nvPr/>
            </p:nvSpPr>
            <p:spPr>
              <a:xfrm>
                <a:off x="3059832" y="2564904"/>
                <a:ext cx="2016224" cy="1459632"/>
              </a:xfrm>
              <a:prstGeom prst="hex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5" name="Imag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2781722"/>
                <a:ext cx="1420362" cy="1025995"/>
              </a:xfrm>
              <a:prstGeom prst="rect">
                <a:avLst/>
              </a:prstGeom>
            </p:spPr>
          </p:pic>
        </p:grp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1706216" y="1752282"/>
              <a:ext cx="1368152" cy="1357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AutoShape 29"/>
            <p:cNvSpPr>
              <a:spLocks noChangeArrowheads="1"/>
            </p:cNvSpPr>
            <p:nvPr/>
          </p:nvSpPr>
          <p:spPr bwMode="auto">
            <a:xfrm>
              <a:off x="179512" y="4581128"/>
              <a:ext cx="1524000" cy="1027237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9" name="Picture 204" descr="http://blog.unmc.edu/library/wp-content/uploads/sites/26/2011/08/pub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941168"/>
              <a:ext cx="1309806" cy="465709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1614776" y="3429001"/>
              <a:ext cx="1368152" cy="77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1703512" y="3645024"/>
              <a:ext cx="1370856" cy="15046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6733840" y="3445528"/>
              <a:ext cx="1025388" cy="15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6733841" y="3447056"/>
              <a:ext cx="1025387" cy="950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7744544" y="2200507"/>
              <a:ext cx="1291952" cy="584775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600" b="1" dirty="0" smtClean="0"/>
                <a:t>Analyse d’adresses</a:t>
              </a:r>
              <a:endParaRPr lang="fr-FR" altLang="fr-FR" sz="1600" b="1" dirty="0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7754888" y="3154668"/>
              <a:ext cx="1281608" cy="584775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600" b="1" dirty="0" smtClean="0"/>
                <a:t>Analyse stratégique</a:t>
              </a:r>
              <a:endParaRPr lang="fr-FR" altLang="fr-FR" sz="1600" b="1" dirty="0"/>
            </a:p>
          </p:txBody>
        </p: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7759228" y="4104964"/>
              <a:ext cx="1277268" cy="584775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600" b="1" dirty="0" smtClean="0"/>
                <a:t>Export des publications</a:t>
              </a:r>
              <a:endParaRPr lang="fr-FR" altLang="fr-FR" sz="1600" b="1" dirty="0"/>
            </a:p>
          </p:txBody>
        </p:sp>
        <p:grpSp>
          <p:nvGrpSpPr>
            <p:cNvPr id="67" name="Groupe 66"/>
            <p:cNvGrpSpPr/>
            <p:nvPr/>
          </p:nvGrpSpPr>
          <p:grpSpPr>
            <a:xfrm>
              <a:off x="5162600" y="5516362"/>
              <a:ext cx="1728192" cy="1152128"/>
              <a:chOff x="5148064" y="5589240"/>
              <a:chExt cx="1728192" cy="1152128"/>
            </a:xfrm>
          </p:grpSpPr>
          <p:pic>
            <p:nvPicPr>
              <p:cNvPr id="81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6355" y="5776688"/>
                <a:ext cx="1517486" cy="38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536" y="6236442"/>
                <a:ext cx="1015281" cy="369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3" name="Rectangle 82"/>
              <p:cNvSpPr/>
              <p:nvPr/>
            </p:nvSpPr>
            <p:spPr>
              <a:xfrm>
                <a:off x="5148064" y="5589240"/>
                <a:ext cx="1728192" cy="11521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8" name="Groupe 67"/>
            <p:cNvGrpSpPr/>
            <p:nvPr/>
          </p:nvGrpSpPr>
          <p:grpSpPr>
            <a:xfrm>
              <a:off x="7012984" y="5512563"/>
              <a:ext cx="2083553" cy="1152128"/>
              <a:chOff x="7012984" y="5512563"/>
              <a:chExt cx="2083553" cy="11521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7012984" y="5512563"/>
                <a:ext cx="2016224" cy="11521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7044817" y="5609997"/>
                <a:ext cx="20517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Archives ouvertes</a:t>
                </a:r>
              </a:p>
              <a:p>
                <a:r>
                  <a:rPr lang="fr-FR" dirty="0" smtClean="0"/>
                  <a:t>HAL</a:t>
                </a:r>
              </a:p>
              <a:p>
                <a:r>
                  <a:rPr lang="fr-FR" dirty="0" err="1" smtClean="0"/>
                  <a:t>Scopus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WoS</a:t>
                </a:r>
                <a:r>
                  <a:rPr lang="fr-FR" dirty="0" smtClean="0"/>
                  <a:t>, …</a:t>
                </a:r>
                <a:endParaRPr lang="fr-FR" dirty="0"/>
              </a:p>
            </p:txBody>
          </p:sp>
        </p:grpSp>
        <p:cxnSp>
          <p:nvCxnSpPr>
            <p:cNvPr id="69" name="Connecteur droit avec flèche 68"/>
            <p:cNvCxnSpPr>
              <a:stCxn id="66" idx="2"/>
            </p:cNvCxnSpPr>
            <p:nvPr/>
          </p:nvCxnSpPr>
          <p:spPr>
            <a:xfrm>
              <a:off x="8397862" y="4689739"/>
              <a:ext cx="0" cy="822824"/>
            </a:xfrm>
            <a:prstGeom prst="straightConnector1">
              <a:avLst/>
            </a:prstGeom>
            <a:ln w="25400" cmpd="dbl">
              <a:solidFill>
                <a:srgbClr val="0000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endCxn id="83" idx="0"/>
            </p:cNvCxnSpPr>
            <p:nvPr/>
          </p:nvCxnSpPr>
          <p:spPr>
            <a:xfrm>
              <a:off x="6012160" y="5013176"/>
              <a:ext cx="14536" cy="503186"/>
            </a:xfrm>
            <a:prstGeom prst="straightConnector1">
              <a:avLst/>
            </a:prstGeom>
            <a:ln w="25400" cmpd="dbl">
              <a:solidFill>
                <a:srgbClr val="0000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3563888" y="1628800"/>
              <a:ext cx="2273837" cy="338554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600" b="1" dirty="0" smtClean="0"/>
                <a:t>Unification des adresses</a:t>
              </a:r>
              <a:endParaRPr lang="fr-FR" altLang="fr-FR" sz="1600" b="1" dirty="0"/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 flipH="1">
              <a:off x="5868144" y="1772816"/>
              <a:ext cx="2520280" cy="0"/>
            </a:xfrm>
            <a:prstGeom prst="straightConnector1">
              <a:avLst/>
            </a:prstGeom>
            <a:ln w="38100" cmpd="dbl">
              <a:solidFill>
                <a:srgbClr val="0000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 flipH="1">
              <a:off x="1691680" y="1772816"/>
              <a:ext cx="1872208" cy="0"/>
            </a:xfrm>
            <a:prstGeom prst="straightConnector1">
              <a:avLst/>
            </a:prstGeom>
            <a:ln w="38100" cmpd="dbl">
              <a:solidFill>
                <a:srgbClr val="0000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H="1">
              <a:off x="6012160" y="5013176"/>
              <a:ext cx="2376264" cy="0"/>
            </a:xfrm>
            <a:prstGeom prst="straightConnector1">
              <a:avLst/>
            </a:prstGeom>
            <a:ln w="25400" cmpd="dbl">
              <a:solidFill>
                <a:srgbClr val="0000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>
              <a:endCxn id="64" idx="0"/>
            </p:cNvCxnSpPr>
            <p:nvPr/>
          </p:nvCxnSpPr>
          <p:spPr>
            <a:xfrm>
              <a:off x="8388424" y="1772816"/>
              <a:ext cx="2096" cy="427691"/>
            </a:xfrm>
            <a:prstGeom prst="straightConnector1">
              <a:avLst/>
            </a:prstGeom>
            <a:ln w="38100" cmpd="dbl">
              <a:solidFill>
                <a:srgbClr val="0000FF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42" y="1556792"/>
              <a:ext cx="1440160" cy="36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lèche gauche 76"/>
            <p:cNvSpPr/>
            <p:nvPr/>
          </p:nvSpPr>
          <p:spPr>
            <a:xfrm>
              <a:off x="2555776" y="1628800"/>
              <a:ext cx="432048" cy="2880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lèche gauche 77"/>
            <p:cNvSpPr/>
            <p:nvPr/>
          </p:nvSpPr>
          <p:spPr>
            <a:xfrm>
              <a:off x="6948264" y="1628800"/>
              <a:ext cx="432048" cy="2880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9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L’annuaire SAMPRA</a:t>
            </a:r>
            <a:endParaRPr lang="fr-FR" altLang="fr-FR" sz="2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24067" y="764704"/>
            <a:ext cx="8568413" cy="5089264"/>
            <a:chOff x="324067" y="764704"/>
            <a:chExt cx="8568413" cy="5089264"/>
          </a:xfrm>
        </p:grpSpPr>
        <p:grpSp>
          <p:nvGrpSpPr>
            <p:cNvPr id="35847" name="Groupe 35846"/>
            <p:cNvGrpSpPr/>
            <p:nvPr/>
          </p:nvGrpSpPr>
          <p:grpSpPr>
            <a:xfrm>
              <a:off x="324067" y="4557824"/>
              <a:ext cx="1369886" cy="1279029"/>
              <a:chOff x="539552" y="4941168"/>
              <a:chExt cx="1369886" cy="1279029"/>
            </a:xfrm>
          </p:grpSpPr>
          <p:pic>
            <p:nvPicPr>
              <p:cNvPr id="3584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à coins arrondis 3"/>
              <p:cNvSpPr/>
              <p:nvPr/>
            </p:nvSpPr>
            <p:spPr>
              <a:xfrm>
                <a:off x="827584" y="4941168"/>
                <a:ext cx="1080120" cy="360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rgbClr val="002060"/>
                    </a:solidFill>
                  </a:rPr>
                  <a:t>Equipe A</a:t>
                </a:r>
                <a:endParaRPr lang="fr-FR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015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805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430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" name="Connecteur droit 23"/>
              <p:cNvCxnSpPr>
                <a:stCxn id="14" idx="0"/>
              </p:cNvCxnSpPr>
              <p:nvPr/>
            </p:nvCxnSpPr>
            <p:spPr>
              <a:xfrm flipH="1" flipV="1">
                <a:off x="1276746" y="5301208"/>
                <a:ext cx="1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1276747" y="5330612"/>
                <a:ext cx="414935" cy="33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V="1">
                <a:off x="683570" y="5330612"/>
                <a:ext cx="593176" cy="3477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48" name="Groupe 35847"/>
            <p:cNvGrpSpPr/>
            <p:nvPr/>
          </p:nvGrpSpPr>
          <p:grpSpPr>
            <a:xfrm>
              <a:off x="2051720" y="4557824"/>
              <a:ext cx="1080120" cy="1296144"/>
              <a:chOff x="2339752" y="4941168"/>
              <a:chExt cx="1080120" cy="1296144"/>
            </a:xfrm>
          </p:grpSpPr>
          <p:sp>
            <p:nvSpPr>
              <p:cNvPr id="6" name="Rectangle à coins arrondis 5"/>
              <p:cNvSpPr/>
              <p:nvPr/>
            </p:nvSpPr>
            <p:spPr>
              <a:xfrm>
                <a:off x="2339752" y="4941168"/>
                <a:ext cx="1080120" cy="360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Equipe B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199" y="5678363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Connecteur droit 35"/>
              <p:cNvCxnSpPr/>
              <p:nvPr/>
            </p:nvCxnSpPr>
            <p:spPr>
              <a:xfrm flipH="1" flipV="1">
                <a:off x="2843808" y="5295711"/>
                <a:ext cx="1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49" name="Groupe 35848"/>
            <p:cNvGrpSpPr/>
            <p:nvPr/>
          </p:nvGrpSpPr>
          <p:grpSpPr>
            <a:xfrm>
              <a:off x="3419872" y="4557824"/>
              <a:ext cx="1380745" cy="1279029"/>
              <a:chOff x="3695311" y="4941168"/>
              <a:chExt cx="1380745" cy="1279029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3779912" y="4941168"/>
                <a:ext cx="1080120" cy="360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Equipe C</a:t>
                </a: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311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641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423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7" name="Connecteur droit 36"/>
              <p:cNvCxnSpPr/>
              <p:nvPr/>
            </p:nvCxnSpPr>
            <p:spPr>
              <a:xfrm flipH="1" flipV="1">
                <a:off x="4319973" y="5330612"/>
                <a:ext cx="540061" cy="328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>
                <a:endCxn id="7" idx="2"/>
              </p:cNvCxnSpPr>
              <p:nvPr/>
            </p:nvCxnSpPr>
            <p:spPr>
              <a:xfrm flipV="1">
                <a:off x="3879272" y="5301208"/>
                <a:ext cx="440700" cy="3894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flipH="1" flipV="1">
                <a:off x="4319972" y="5330612"/>
                <a:ext cx="1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6084168" y="4574939"/>
              <a:ext cx="1369886" cy="1279029"/>
              <a:chOff x="539552" y="4941168"/>
              <a:chExt cx="1369886" cy="1279029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le à coins arrondis 48"/>
              <p:cNvSpPr/>
              <p:nvPr/>
            </p:nvSpPr>
            <p:spPr>
              <a:xfrm>
                <a:off x="827584" y="4941168"/>
                <a:ext cx="1080120" cy="360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Equipe E</a:t>
                </a: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015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805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430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3" name="Connecteur droit 52"/>
              <p:cNvCxnSpPr>
                <a:stCxn id="52" idx="0"/>
              </p:cNvCxnSpPr>
              <p:nvPr/>
            </p:nvCxnSpPr>
            <p:spPr>
              <a:xfrm flipH="1" flipV="1">
                <a:off x="1276746" y="5301208"/>
                <a:ext cx="1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 flipV="1">
                <a:off x="1276747" y="5330612"/>
                <a:ext cx="414935" cy="33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V="1">
                <a:off x="683570" y="5330612"/>
                <a:ext cx="593176" cy="3477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e 55"/>
            <p:cNvGrpSpPr/>
            <p:nvPr/>
          </p:nvGrpSpPr>
          <p:grpSpPr>
            <a:xfrm>
              <a:off x="7522594" y="4557824"/>
              <a:ext cx="1369886" cy="1279029"/>
              <a:chOff x="539552" y="4941168"/>
              <a:chExt cx="1369886" cy="1279029"/>
            </a:xfrm>
          </p:grpSpPr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à coins arrondis 57"/>
              <p:cNvSpPr/>
              <p:nvPr/>
            </p:nvSpPr>
            <p:spPr>
              <a:xfrm>
                <a:off x="827584" y="4941168"/>
                <a:ext cx="1080120" cy="360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Equipe F</a:t>
                </a:r>
              </a:p>
            </p:txBody>
          </p:sp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015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805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430" y="5661248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2" name="Connecteur droit 61"/>
              <p:cNvCxnSpPr>
                <a:stCxn id="61" idx="0"/>
              </p:cNvCxnSpPr>
              <p:nvPr/>
            </p:nvCxnSpPr>
            <p:spPr>
              <a:xfrm flipH="1" flipV="1">
                <a:off x="1276746" y="5301208"/>
                <a:ext cx="1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H="1" flipV="1">
                <a:off x="1276747" y="5330612"/>
                <a:ext cx="414935" cy="33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V="1">
                <a:off x="683570" y="5330612"/>
                <a:ext cx="593176" cy="3477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/>
            <p:cNvGrpSpPr/>
            <p:nvPr/>
          </p:nvGrpSpPr>
          <p:grpSpPr>
            <a:xfrm>
              <a:off x="4932040" y="4557824"/>
              <a:ext cx="1080120" cy="1296144"/>
              <a:chOff x="2339752" y="4941168"/>
              <a:chExt cx="1080120" cy="1296144"/>
            </a:xfrm>
          </p:grpSpPr>
          <p:sp>
            <p:nvSpPr>
              <p:cNvPr id="68" name="Rectangle à coins arrondis 67"/>
              <p:cNvSpPr/>
              <p:nvPr/>
            </p:nvSpPr>
            <p:spPr>
              <a:xfrm>
                <a:off x="2339752" y="4941168"/>
                <a:ext cx="1080120" cy="360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Equipe D</a:t>
                </a:r>
              </a:p>
            </p:txBody>
          </p:sp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199" y="5678363"/>
                <a:ext cx="372633" cy="55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0" name="Connecteur droit 69"/>
              <p:cNvCxnSpPr/>
              <p:nvPr/>
            </p:nvCxnSpPr>
            <p:spPr>
              <a:xfrm flipH="1" flipV="1">
                <a:off x="2843808" y="5295711"/>
                <a:ext cx="1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50" name="Rectangle à coins arrondis 35849"/>
            <p:cNvSpPr/>
            <p:nvPr/>
          </p:nvSpPr>
          <p:spPr>
            <a:xfrm>
              <a:off x="1288573" y="3405696"/>
              <a:ext cx="1156152" cy="4087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Unité 1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35852" name="Connecteur droit 35851"/>
            <p:cNvCxnSpPr>
              <a:stCxn id="4" idx="0"/>
              <a:endCxn id="35850" idx="2"/>
            </p:cNvCxnSpPr>
            <p:nvPr/>
          </p:nvCxnSpPr>
          <p:spPr>
            <a:xfrm flipV="1">
              <a:off x="1152159" y="3814440"/>
              <a:ext cx="714490" cy="74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>
              <a:endCxn id="35850" idx="2"/>
            </p:cNvCxnSpPr>
            <p:nvPr/>
          </p:nvCxnSpPr>
          <p:spPr>
            <a:xfrm flipH="1" flipV="1">
              <a:off x="1866649" y="3814440"/>
              <a:ext cx="689127" cy="760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à coins arrondis 75"/>
            <p:cNvSpPr/>
            <p:nvPr/>
          </p:nvSpPr>
          <p:spPr>
            <a:xfrm>
              <a:off x="4207936" y="3405696"/>
              <a:ext cx="1156152" cy="4087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02060"/>
                  </a:solidFill>
                </a:rPr>
                <a:t>Unité 2</a:t>
              </a:r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7088256" y="3405696"/>
              <a:ext cx="1156152" cy="4087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02060"/>
                  </a:solidFill>
                </a:rPr>
                <a:t>Unité 3</a:t>
              </a:r>
            </a:p>
          </p:txBody>
        </p:sp>
        <p:cxnSp>
          <p:nvCxnSpPr>
            <p:cNvPr id="78" name="Connecteur droit 77"/>
            <p:cNvCxnSpPr/>
            <p:nvPr/>
          </p:nvCxnSpPr>
          <p:spPr>
            <a:xfrm flipV="1">
              <a:off x="4086127" y="3814440"/>
              <a:ext cx="714490" cy="74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6948264" y="3800326"/>
              <a:ext cx="714490" cy="74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H="1" flipV="1">
              <a:off x="7669493" y="3814440"/>
              <a:ext cx="689127" cy="760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 flipV="1">
              <a:off x="4803699" y="3814440"/>
              <a:ext cx="689127" cy="760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à coins arrondis 81"/>
            <p:cNvSpPr/>
            <p:nvPr/>
          </p:nvSpPr>
          <p:spPr>
            <a:xfrm>
              <a:off x="2771800" y="2037544"/>
              <a:ext cx="1156152" cy="40874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SFR 1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84" name="Connecteur droit 83"/>
            <p:cNvCxnSpPr/>
            <p:nvPr/>
          </p:nvCxnSpPr>
          <p:spPr>
            <a:xfrm flipV="1">
              <a:off x="6228186" y="2446288"/>
              <a:ext cx="533761" cy="88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>
              <a:stCxn id="35850" idx="0"/>
              <a:endCxn id="82" idx="2"/>
            </p:cNvCxnSpPr>
            <p:nvPr/>
          </p:nvCxnSpPr>
          <p:spPr>
            <a:xfrm flipV="1">
              <a:off x="1866649" y="2446288"/>
              <a:ext cx="1483227" cy="959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à coins arrondis 87"/>
            <p:cNvSpPr/>
            <p:nvPr/>
          </p:nvSpPr>
          <p:spPr>
            <a:xfrm>
              <a:off x="6228184" y="2037544"/>
              <a:ext cx="1156152" cy="40874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SFR 2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90" name="Connecteur droit 89"/>
            <p:cNvCxnSpPr>
              <a:stCxn id="76" idx="0"/>
            </p:cNvCxnSpPr>
            <p:nvPr/>
          </p:nvCxnSpPr>
          <p:spPr>
            <a:xfrm flipH="1" flipV="1">
              <a:off x="3366581" y="2450589"/>
              <a:ext cx="1419431" cy="955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stCxn id="77" idx="0"/>
            </p:cNvCxnSpPr>
            <p:nvPr/>
          </p:nvCxnSpPr>
          <p:spPr>
            <a:xfrm flipH="1" flipV="1">
              <a:off x="6805572" y="2446289"/>
              <a:ext cx="860760" cy="959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à coins arrondis 94"/>
            <p:cNvSpPr/>
            <p:nvPr/>
          </p:nvSpPr>
          <p:spPr>
            <a:xfrm>
              <a:off x="4283968" y="764704"/>
              <a:ext cx="1645457" cy="408744"/>
            </a:xfrm>
            <a:prstGeom prst="roundRect">
              <a:avLst/>
            </a:prstGeom>
            <a:noFill/>
            <a:ln>
              <a:solidFill>
                <a:srgbClr val="041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Institution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96" name="Connecteur droit 95"/>
            <p:cNvCxnSpPr>
              <a:endCxn id="95" idx="2"/>
            </p:cNvCxnSpPr>
            <p:nvPr/>
          </p:nvCxnSpPr>
          <p:spPr>
            <a:xfrm flipV="1">
              <a:off x="3411333" y="1173448"/>
              <a:ext cx="1695364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>
              <a:stCxn id="88" idx="0"/>
            </p:cNvCxnSpPr>
            <p:nvPr/>
          </p:nvCxnSpPr>
          <p:spPr>
            <a:xfrm flipH="1" flipV="1">
              <a:off x="5106696" y="1173449"/>
              <a:ext cx="1699564" cy="864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15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1475656" y="0"/>
            <a:ext cx="7668344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La recherche hospitalière… et son évaluation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77200" cy="4419600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fr-FR" altLang="fr-FR" sz="2200" dirty="0"/>
              <a:t>Recherche médicale longtemps évaluée d’un point de vue fondamental via les EPST.</a:t>
            </a:r>
          </a:p>
          <a:p>
            <a:pPr algn="just"/>
            <a:endParaRPr lang="fr-FR" altLang="fr-FR" sz="2200" dirty="0"/>
          </a:p>
          <a:p>
            <a:pPr algn="just"/>
            <a:r>
              <a:rPr lang="fr-FR" altLang="fr-FR" sz="2200" dirty="0"/>
              <a:t>Nécessité pour les CHU de démontrer leur implication dans la recherche médicale</a:t>
            </a:r>
          </a:p>
          <a:p>
            <a:pPr algn="just"/>
            <a:endParaRPr lang="fr-FR" altLang="fr-FR" sz="2200" dirty="0"/>
          </a:p>
          <a:p>
            <a:pPr algn="just"/>
            <a:r>
              <a:rPr lang="fr-FR" altLang="fr-FR" sz="2200" dirty="0"/>
              <a:t>Démarche initiée à Lille en 1998 (recensement manuel)</a:t>
            </a:r>
          </a:p>
          <a:p>
            <a:pPr algn="just"/>
            <a:endParaRPr lang="fr-FR" altLang="fr-FR" sz="2200" dirty="0"/>
          </a:p>
          <a:p>
            <a:pPr algn="just"/>
            <a:r>
              <a:rPr lang="fr-FR" altLang="fr-FR" sz="2200" dirty="0"/>
              <a:t>Contexte : Rapport Lalande-</a:t>
            </a:r>
            <a:r>
              <a:rPr lang="fr-FR" altLang="fr-FR" sz="2200" dirty="0" err="1"/>
              <a:t>Debeaupuis</a:t>
            </a:r>
            <a:r>
              <a:rPr lang="fr-FR" altLang="fr-FR" sz="2200" dirty="0"/>
              <a:t> (Juillet 2004)</a:t>
            </a:r>
          </a:p>
          <a:p>
            <a:pPr algn="just"/>
            <a:endParaRPr lang="fr-FR" altLang="fr-FR" sz="2200" dirty="0"/>
          </a:p>
        </p:txBody>
      </p:sp>
    </p:spTree>
    <p:extLst>
      <p:ext uri="{BB962C8B-B14F-4D97-AF65-F5344CB8AC3E}">
        <p14:creationId xmlns:p14="http://schemas.microsoft.com/office/powerpoint/2010/main" val="99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64704"/>
            <a:ext cx="8856984" cy="53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90256" y="0"/>
            <a:ext cx="4553744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L’interface SAMPRA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475656" y="1963416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339752" y="1988840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283968" y="620688"/>
            <a:ext cx="576064" cy="580766"/>
          </a:xfrm>
          <a:prstGeom prst="ellipse">
            <a:avLst/>
          </a:prstGeom>
          <a:noFill/>
          <a:ln>
            <a:solidFill>
              <a:srgbClr val="002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563888" y="6165304"/>
            <a:ext cx="576064" cy="580766"/>
          </a:xfrm>
          <a:prstGeom prst="ellipse">
            <a:avLst/>
          </a:prstGeom>
          <a:noFill/>
          <a:ln>
            <a:solidFill>
              <a:srgbClr val="002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2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72000" y="1196752"/>
            <a:ext cx="36004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2" idx="0"/>
          </p:cNvCxnSpPr>
          <p:nvPr/>
        </p:nvCxnSpPr>
        <p:spPr>
          <a:xfrm flipH="1">
            <a:off x="1763688" y="911071"/>
            <a:ext cx="2520280" cy="1052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0" idx="1"/>
            <a:endCxn id="7" idx="2"/>
          </p:cNvCxnSpPr>
          <p:nvPr/>
        </p:nvCxnSpPr>
        <p:spPr>
          <a:xfrm flipH="1" flipV="1">
            <a:off x="2735796" y="2276872"/>
            <a:ext cx="912455" cy="3973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067944" y="4725144"/>
            <a:ext cx="504056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275856" y="2780928"/>
            <a:ext cx="237626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108504" cy="52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90256" y="0"/>
            <a:ext cx="4553744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La validation manuelle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427984" y="2276872"/>
            <a:ext cx="208823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2590523"/>
            <a:ext cx="2016224" cy="7246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7544" y="306896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Import des validations SIGAPS</a:t>
            </a:r>
            <a:endParaRPr lang="fr-FR" sz="1000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447683" y="2878556"/>
            <a:ext cx="0" cy="190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0"/>
            <a:ext cx="4571999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Et enfin …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563888" y="2348880"/>
            <a:ext cx="1800200" cy="1872208"/>
            <a:chOff x="3563888" y="2348880"/>
            <a:chExt cx="1800200" cy="187220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294" y="2499479"/>
              <a:ext cx="1295411" cy="935737"/>
            </a:xfrm>
            <a:prstGeom prst="rect">
              <a:avLst/>
            </a:prstGeom>
          </p:spPr>
        </p:pic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530" y="3501008"/>
              <a:ext cx="1494656" cy="48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à coins arrondis 5"/>
            <p:cNvSpPr/>
            <p:nvPr/>
          </p:nvSpPr>
          <p:spPr>
            <a:xfrm>
              <a:off x="3563888" y="2348880"/>
              <a:ext cx="1800200" cy="18722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1240"/>
            <a:ext cx="2066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30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98" y="5350982"/>
            <a:ext cx="2558802" cy="5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59" y="5231237"/>
            <a:ext cx="2178751" cy="8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3665"/>
            <a:ext cx="1789709" cy="9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V="1">
            <a:off x="5292080" y="1844824"/>
            <a:ext cx="9361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9" idx="1"/>
          </p:cNvCxnSpPr>
          <p:nvPr/>
        </p:nvCxnSpPr>
        <p:spPr>
          <a:xfrm>
            <a:off x="5364088" y="3663652"/>
            <a:ext cx="12241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076056" y="4221088"/>
            <a:ext cx="576064" cy="101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45060" idx="0"/>
          </p:cNvCxnSpPr>
          <p:nvPr/>
        </p:nvCxnSpPr>
        <p:spPr>
          <a:xfrm flipH="1">
            <a:off x="2494035" y="4221088"/>
            <a:ext cx="1208495" cy="101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6" idx="1"/>
          </p:cNvCxnSpPr>
          <p:nvPr/>
        </p:nvCxnSpPr>
        <p:spPr>
          <a:xfrm flipH="1" flipV="1">
            <a:off x="2267744" y="3284983"/>
            <a:ext cx="12961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27501" y="1038528"/>
            <a:ext cx="237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……</a:t>
            </a:r>
            <a:endParaRPr lang="fr-FR" sz="3600" dirty="0"/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2494035" y="1556792"/>
            <a:ext cx="1208495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6369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L’évaluation des IHU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4071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03848" y="0"/>
            <a:ext cx="5940152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Indicateurs : Processus de calcul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88308157"/>
              </p:ext>
            </p:extLst>
          </p:nvPr>
        </p:nvGraphicFramePr>
        <p:xfrm>
          <a:off x="755576" y="1124744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508104" y="1340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Base du recensement qui est nominatif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607374" y="2957195"/>
            <a:ext cx="15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Importance des requêtes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04248" y="5085184"/>
            <a:ext cx="151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Phase cruciale qui garantit la qualité des indicateurs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5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7929"/>
            <a:ext cx="8229600" cy="726895"/>
          </a:xfrm>
        </p:spPr>
        <p:txBody>
          <a:bodyPr/>
          <a:lstStyle/>
          <a:p>
            <a:r>
              <a:rPr lang="fr-FR" sz="2400" dirty="0" smtClean="0"/>
              <a:t>Accès de chaque IHU à ses données SAMPRA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Les informations produites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216595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99"/>
                </a:solidFill>
              </a:rPr>
              <a:t>Après validation des données, calcul par l’équipe de Lille :</a:t>
            </a:r>
          </a:p>
          <a:p>
            <a:endParaRPr lang="fr-FR" sz="2400" dirty="0">
              <a:solidFill>
                <a:srgbClr val="000099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77261" y="2708921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Des indicateurs demandés par l’ANR</a:t>
            </a:r>
          </a:p>
          <a:p>
            <a:r>
              <a:rPr lang="fr-FR" sz="2400" dirty="0" smtClean="0"/>
              <a:t>De  données SAMPRA consolidées</a:t>
            </a:r>
          </a:p>
          <a:p>
            <a:r>
              <a:rPr lang="fr-FR" sz="2400" dirty="0" smtClean="0"/>
              <a:t>De données INCITES consolidées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58112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99"/>
                </a:solidFill>
              </a:rPr>
              <a:t>En intégrant des comparaisons :</a:t>
            </a:r>
            <a:endParaRPr lang="fr-FR" sz="2400" dirty="0">
              <a:solidFill>
                <a:srgbClr val="000099"/>
              </a:solidFill>
            </a:endParaRPr>
          </a:p>
          <a:p>
            <a:endParaRPr lang="fr-FR" sz="2400" dirty="0">
              <a:solidFill>
                <a:srgbClr val="000099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18864" y="5157192"/>
            <a:ext cx="8229600" cy="11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Temporelles : 2 périodes d’analyses</a:t>
            </a:r>
          </a:p>
          <a:p>
            <a:r>
              <a:rPr lang="fr-FR" sz="2400" dirty="0" smtClean="0"/>
              <a:t>Géographiques : IHU / France</a:t>
            </a:r>
          </a:p>
        </p:txBody>
      </p:sp>
    </p:spTree>
    <p:extLst>
      <p:ext uri="{BB962C8B-B14F-4D97-AF65-F5344CB8AC3E}">
        <p14:creationId xmlns:p14="http://schemas.microsoft.com/office/powerpoint/2010/main" val="39072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2448272"/>
          </a:xfrm>
        </p:spPr>
        <p:txBody>
          <a:bodyPr/>
          <a:lstStyle/>
          <a:p>
            <a:r>
              <a:rPr lang="fr-FR" sz="2400" dirty="0" smtClean="0"/>
              <a:t>312 chercheurs enregistrés</a:t>
            </a:r>
          </a:p>
          <a:p>
            <a:endParaRPr lang="fr-FR" sz="2400" dirty="0"/>
          </a:p>
          <a:p>
            <a:r>
              <a:rPr lang="fr-FR" sz="2400" dirty="0" smtClean="0"/>
              <a:t>32 Unités ou Equipes de recherche</a:t>
            </a:r>
          </a:p>
          <a:p>
            <a:endParaRPr lang="fr-FR" sz="2400" dirty="0"/>
          </a:p>
          <a:p>
            <a:r>
              <a:rPr lang="fr-FR" sz="2400" dirty="0" smtClean="0"/>
              <a:t>6550 articles sur la période 2008-2017 </a:t>
            </a:r>
          </a:p>
          <a:p>
            <a:endParaRPr lang="fr-FR" sz="2400" dirty="0"/>
          </a:p>
          <a:p>
            <a:r>
              <a:rPr lang="fr-FR" sz="2400" dirty="0" smtClean="0"/>
              <a:t>En 2018, un fort taux de VE mais peu de VM</a:t>
            </a:r>
          </a:p>
          <a:p>
            <a:endParaRPr lang="fr-FR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0"/>
            <a:ext cx="7956376" cy="549275"/>
          </a:xfrm>
          <a:prstGeom prst="rect">
            <a:avLst/>
          </a:prstGeom>
          <a:solidFill>
            <a:srgbClr val="4B3D30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Le site SAMPRA « IHU </a:t>
            </a:r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Méditerranée </a:t>
            </a:r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Infection 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8316416" cy="12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 rapport SAMPRA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559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Données « IHU </a:t>
            </a:r>
            <a:r>
              <a:rPr lang="fr-FR" dirty="0"/>
              <a:t>Méditerranée </a:t>
            </a:r>
            <a:r>
              <a:rPr lang="fr-FR" dirty="0" smtClean="0"/>
              <a:t>Infection » 2008-2017 (en date de Déc 2018)</a:t>
            </a:r>
            <a:endParaRPr lang="fr-FR" dirty="0"/>
          </a:p>
        </p:txBody>
      </p:sp>
      <p:pic>
        <p:nvPicPr>
          <p:cNvPr id="4098" name="Picture 2" descr="https://ihu.sampra.fr/temp/pubcategorieannee1543054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20480" cy="26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hu.sampra.fr/temp/categorieposition1543054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320480" cy="26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hu.sampra.fr/temp/repartitioncategorie15430541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3294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hu.sampra.fr/temp/percentiles154305417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564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indicateurs produits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5596" y="75808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Données </a:t>
            </a:r>
            <a:r>
              <a:rPr lang="fr-FR" dirty="0"/>
              <a:t>«IHU Méditerranée </a:t>
            </a:r>
            <a:r>
              <a:rPr lang="fr-FR" dirty="0" smtClean="0"/>
              <a:t>Infection» 2008-2017 (en date de Mars 2018)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7" y="1556792"/>
            <a:ext cx="7652146" cy="2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4132930"/>
            <a:ext cx="7645598" cy="17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SAMPRA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340768"/>
            <a:ext cx="7153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10247"/>
            <a:ext cx="74485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95362" y="836712"/>
            <a:ext cx="715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données de validation : qualité des données produites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999256" y="2449911"/>
            <a:ext cx="715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données de production scientifique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05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745232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Recensement des Publications Scientifiques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287072" cy="4176464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fr-FR" altLang="fr-FR" sz="2000" dirty="0"/>
              <a:t>Publications scientifiques 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des éléments quantifiant la Recherche d’un Établissement, d’une équipe, ou d’un chercheur.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Indispensable : justification, évaluation interne/externe, MIGAC, ...</a:t>
            </a:r>
          </a:p>
          <a:p>
            <a:pPr algn="just"/>
            <a:r>
              <a:rPr lang="fr-FR" altLang="fr-FR" sz="2000" dirty="0"/>
              <a:t>Recensement difficile en pratique 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Charge de travail énorme, exhaustivité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Problème de doublons, de validation</a:t>
            </a:r>
          </a:p>
          <a:p>
            <a:pPr algn="just"/>
            <a:r>
              <a:rPr lang="fr-FR" altLang="fr-FR" sz="2000" dirty="0"/>
              <a:t>Charge de travail des cliniciens ? Doit être MINIMALE</a:t>
            </a:r>
          </a:p>
          <a:p>
            <a:pPr algn="just"/>
            <a:endParaRPr lang="fr-FR" altLang="fr-FR" sz="2000" dirty="0"/>
          </a:p>
          <a:p>
            <a:pPr algn="just"/>
            <a:endParaRPr lang="fr-FR" altLang="fr-FR" sz="2000" dirty="0"/>
          </a:p>
          <a:p>
            <a:pPr algn="just"/>
            <a:r>
              <a:rPr lang="fr-FR" altLang="fr-FR" sz="2000" dirty="0"/>
              <a:t>Proposition en Novembre 2001, d’un concept permettant la synthèse automatique des publications.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39444" y="3789040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6800" y="541588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28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28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2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altLang="fr-FR" b="1" dirty="0"/>
              <a:t>S</a:t>
            </a:r>
            <a:r>
              <a:rPr lang="fr-FR" altLang="fr-FR" sz="1600" dirty="0"/>
              <a:t>ystème d ’</a:t>
            </a:r>
            <a:r>
              <a:rPr lang="fr-FR" altLang="fr-FR" b="1" dirty="0"/>
              <a:t>I</a:t>
            </a:r>
            <a:r>
              <a:rPr lang="fr-FR" altLang="fr-FR" sz="1600" dirty="0"/>
              <a:t>nterrogation, de </a:t>
            </a:r>
            <a:r>
              <a:rPr lang="fr-FR" altLang="fr-FR" b="1" dirty="0"/>
              <a:t>G</a:t>
            </a:r>
            <a:r>
              <a:rPr lang="fr-FR" altLang="fr-FR" sz="1600" dirty="0"/>
              <a:t>estion et d ’</a:t>
            </a:r>
            <a:r>
              <a:rPr lang="fr-FR" altLang="fr-FR" b="1" dirty="0"/>
              <a:t>A</a:t>
            </a:r>
            <a:r>
              <a:rPr lang="fr-FR" altLang="fr-FR" sz="1600" dirty="0"/>
              <a:t>nalyse des </a:t>
            </a:r>
            <a:r>
              <a:rPr lang="fr-FR" altLang="fr-FR" b="1" dirty="0"/>
              <a:t>P</a:t>
            </a:r>
            <a:r>
              <a:rPr lang="fr-FR" altLang="fr-FR" sz="1600" dirty="0"/>
              <a:t>ublications </a:t>
            </a:r>
            <a:r>
              <a:rPr lang="fr-FR" altLang="fr-FR" b="1" dirty="0"/>
              <a:t>S</a:t>
            </a:r>
            <a:r>
              <a:rPr lang="fr-FR" altLang="fr-FR" sz="1600" dirty="0"/>
              <a:t>cientifiques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57200" y="556828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SAMPRA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" y="1124744"/>
            <a:ext cx="9009261" cy="38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5157192"/>
            <a:ext cx="849694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Des données globales : nombre d’articles, score SIGAPS et h-index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Des données d’évolution entre 2 périodes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256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INCITES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6375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112474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Transfert des données validées dans SAMPRA vers l’outil INCITES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7236296" y="2348880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56176" y="371703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Comparaison nationales et/ou internationales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Indicateurs d’impact (Top 1% et Top 10%)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15120"/>
            <a:ext cx="5574167" cy="206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INCITES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4891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5472608" cy="266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40152" y="148478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de l’évolution des 10 principales disciplines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rapport à la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 rapport au Monde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5682" y="908720"/>
            <a:ext cx="115212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IHU MI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3882534"/>
            <a:ext cx="115212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21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INCITES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776864" cy="246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327"/>
            <a:ext cx="7776864" cy="259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INCITES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16216" y="2132856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Comparaison des </a:t>
            </a:r>
          </a:p>
          <a:p>
            <a:pPr algn="ctr"/>
            <a:r>
              <a:rPr lang="fr-FR" dirty="0" smtClean="0"/>
              <a:t>top 1% par discipline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IHU MI // France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Périodes </a:t>
            </a:r>
          </a:p>
          <a:p>
            <a:pPr algn="ctr"/>
            <a:r>
              <a:rPr lang="fr-FR" dirty="0" smtClean="0"/>
              <a:t>2008-2011 // 2014-2017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725657"/>
            <a:ext cx="6374594" cy="277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" y="3536032"/>
            <a:ext cx="5928640" cy="282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Les données INCITES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15" y="1196752"/>
            <a:ext cx="5921770" cy="5117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19672" y="76470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Collaborations internationales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802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0"/>
            <a:ext cx="4572000" cy="549275"/>
          </a:xfrm>
          <a:prstGeom prst="rect">
            <a:avLst/>
          </a:prstGeom>
          <a:solidFill>
            <a:srgbClr val="4B3D30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400" dirty="0" smtClean="0">
                <a:solidFill>
                  <a:schemeClr val="bg1"/>
                </a:solidFill>
                <a:latin typeface="Arial" charset="0"/>
              </a:rPr>
              <a:t>Cartographie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56612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Cartographie des collaborations</a:t>
            </a:r>
            <a:endParaRPr lang="fr-FR" sz="20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79512" y="980728"/>
            <a:ext cx="8856984" cy="4680520"/>
            <a:chOff x="179512" y="980728"/>
            <a:chExt cx="8856984" cy="468052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80728"/>
              <a:ext cx="8709662" cy="46805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7668344" y="359026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0000FF"/>
                  </a:solidFill>
                </a:rPr>
                <a:t>Bipolar</a:t>
              </a:r>
              <a:r>
                <a:rPr lang="fr-FR" sz="1000" b="1" dirty="0" smtClean="0">
                  <a:solidFill>
                    <a:srgbClr val="0000FF"/>
                  </a:solidFill>
                </a:rPr>
                <a:t> </a:t>
              </a:r>
              <a:r>
                <a:rPr lang="fr-FR" sz="1000" b="1" dirty="0" err="1" smtClean="0">
                  <a:solidFill>
                    <a:srgbClr val="0000FF"/>
                  </a:solidFill>
                </a:rPr>
                <a:t>Disorder</a:t>
              </a:r>
              <a:endParaRPr lang="fr-FR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868144" y="3789040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00FF"/>
                  </a:solidFill>
                </a:rPr>
                <a:t>HIV Infections</a:t>
              </a:r>
              <a:endParaRPr lang="fr-FR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67944" y="494116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FF"/>
                  </a:solidFill>
                </a:rPr>
                <a:t>Dengue, </a:t>
              </a:r>
              <a:r>
                <a:rPr lang="fr-FR" sz="1000" b="1" dirty="0" err="1">
                  <a:solidFill>
                    <a:srgbClr val="0000FF"/>
                  </a:solidFill>
                </a:rPr>
                <a:t>Chikungunya</a:t>
              </a:r>
              <a:r>
                <a:rPr lang="fr-FR" sz="1000" b="1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411760" y="4509120"/>
              <a:ext cx="13740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FF"/>
                  </a:solidFill>
                </a:rPr>
                <a:t>Endocarditis</a:t>
              </a:r>
              <a:r>
                <a:rPr lang="fr-FR" sz="1000" b="1" dirty="0">
                  <a:solidFill>
                    <a:srgbClr val="0000FF"/>
                  </a:solidFill>
                </a:rPr>
                <a:t>, </a:t>
              </a:r>
              <a:r>
                <a:rPr lang="fr-FR" sz="1000" b="1" dirty="0" err="1">
                  <a:solidFill>
                    <a:srgbClr val="0000FF"/>
                  </a:solidFill>
                </a:rPr>
                <a:t>Bacterial</a:t>
              </a:r>
              <a:endParaRPr lang="fr-FR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95936" y="3573016"/>
              <a:ext cx="702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FF"/>
                  </a:solidFill>
                </a:rPr>
                <a:t>Rickettsia</a:t>
              </a:r>
              <a:endParaRPr lang="fr-FR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1640" y="3356992"/>
              <a:ext cx="1701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FF"/>
                  </a:solidFill>
                </a:rPr>
                <a:t>Mycobacterium</a:t>
              </a:r>
              <a:r>
                <a:rPr lang="fr-FR" sz="1000" b="1" dirty="0">
                  <a:solidFill>
                    <a:srgbClr val="0000FF"/>
                  </a:solidFill>
                </a:rPr>
                <a:t> </a:t>
              </a:r>
              <a:endParaRPr lang="fr-FR" sz="10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fr-FR" sz="1000" b="1" dirty="0" err="1" smtClean="0">
                  <a:solidFill>
                    <a:srgbClr val="0000FF"/>
                  </a:solidFill>
                </a:rPr>
                <a:t>tuberculosis</a:t>
              </a:r>
              <a:endParaRPr lang="fr-FR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23728" y="1556792"/>
              <a:ext cx="13740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FF"/>
                  </a:solidFill>
                </a:rPr>
                <a:t>Endocarditis</a:t>
              </a:r>
              <a:r>
                <a:rPr lang="fr-FR" sz="1000" b="1" dirty="0">
                  <a:solidFill>
                    <a:srgbClr val="0000FF"/>
                  </a:solidFill>
                </a:rPr>
                <a:t>, </a:t>
              </a:r>
              <a:r>
                <a:rPr lang="fr-FR" sz="1000" b="1" dirty="0" err="1">
                  <a:solidFill>
                    <a:srgbClr val="0000FF"/>
                  </a:solidFill>
                </a:rPr>
                <a:t>Bacterial</a:t>
              </a:r>
              <a:endParaRPr lang="fr-FR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827" y="1772816"/>
              <a:ext cx="5934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FF"/>
                  </a:solidFill>
                </a:rPr>
                <a:t>Malaria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1800" y="4005064"/>
              <a:ext cx="59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FF"/>
                  </a:solidFill>
                </a:rPr>
                <a:t>Q Fever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0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 9" descr="chru  CMJN [Converti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00063"/>
            <a:ext cx="26876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8" descr="intfl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-357188"/>
            <a:ext cx="2894013" cy="75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re 1"/>
          <p:cNvSpPr>
            <a:spLocks/>
          </p:cNvSpPr>
          <p:nvPr/>
        </p:nvSpPr>
        <p:spPr bwMode="auto">
          <a:xfrm>
            <a:off x="1476375" y="2319338"/>
            <a:ext cx="7521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4800" b="1" dirty="0" smtClean="0">
                <a:solidFill>
                  <a:srgbClr val="115964"/>
                </a:solidFill>
                <a:latin typeface="Century Gothic" pitchFamily="34" charset="0"/>
                <a:cs typeface="Arial" charset="0"/>
              </a:rPr>
              <a:t>Des questions ?</a:t>
            </a:r>
            <a:endParaRPr lang="fr-FR" altLang="fr-FR" sz="4800" b="1" dirty="0">
              <a:solidFill>
                <a:srgbClr val="115964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7409" y="4509120"/>
            <a:ext cx="5667963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/>
              <a:t>Patrick </a:t>
            </a:r>
            <a:r>
              <a:rPr lang="fr-FR" altLang="fr-FR" sz="2000" dirty="0" smtClean="0"/>
              <a:t>Devos</a:t>
            </a:r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Direction </a:t>
            </a:r>
            <a:r>
              <a:rPr lang="fr-FR" altLang="fr-FR" dirty="0"/>
              <a:t>de la </a:t>
            </a:r>
            <a:r>
              <a:rPr lang="fr-FR" altLang="fr-FR" dirty="0" smtClean="0"/>
              <a:t>Recherche et de l’Innovation- </a:t>
            </a:r>
            <a:r>
              <a:rPr lang="fr-FR" altLang="fr-FR" dirty="0"/>
              <a:t>CHRU de </a:t>
            </a:r>
            <a:r>
              <a:rPr lang="fr-FR" altLang="fr-FR" dirty="0" smtClean="0"/>
              <a:t>Lille</a:t>
            </a:r>
          </a:p>
          <a:p>
            <a:pPr algn="ctr">
              <a:spcBef>
                <a:spcPct val="50000"/>
              </a:spcBef>
            </a:pPr>
            <a:r>
              <a:rPr lang="fr-FR" altLang="fr-FR" dirty="0"/>
              <a:t>EA 2694 - Université de </a:t>
            </a:r>
            <a:r>
              <a:rPr lang="fr-FR" altLang="fr-FR" dirty="0" smtClean="0"/>
              <a:t>Lille</a:t>
            </a:r>
            <a:endParaRPr lang="fr-FR" altLang="fr-FR" dirty="0"/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patrick.devos@univ-lille.fr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582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Historique</a:t>
            </a:r>
            <a:endParaRPr lang="fr-FR" altLang="fr-FR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8477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80000"/>
              </a:lnSpc>
            </a:pPr>
            <a:r>
              <a:rPr lang="fr-FR" altLang="fr-FR" sz="2000" dirty="0" err="1" smtClean="0">
                <a:solidFill>
                  <a:srgbClr val="FF3399"/>
                </a:solidFill>
              </a:rPr>
              <a:t>Nov</a:t>
            </a:r>
            <a:r>
              <a:rPr lang="fr-FR" altLang="fr-FR" sz="2000" dirty="0" smtClean="0">
                <a:solidFill>
                  <a:srgbClr val="FF3399"/>
                </a:solidFill>
              </a:rPr>
              <a:t> 2001</a:t>
            </a:r>
            <a:r>
              <a:rPr lang="fr-FR" altLang="fr-FR" sz="2000" dirty="0" smtClean="0"/>
              <a:t> 	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CNRC de Lyon : projet de logiciel «analyse bibliométrique».</a:t>
            </a:r>
          </a:p>
          <a:p>
            <a:pPr algn="l">
              <a:lnSpc>
                <a:spcPct val="180000"/>
              </a:lnSpc>
            </a:pPr>
            <a:r>
              <a:rPr lang="fr-FR" altLang="fr-FR" sz="2000" dirty="0" smtClean="0">
                <a:solidFill>
                  <a:srgbClr val="FF3399"/>
                </a:solidFill>
              </a:rPr>
              <a:t>Janvier 2003</a:t>
            </a:r>
            <a:r>
              <a:rPr lang="fr-FR" altLang="fr-FR" sz="2000" dirty="0" smtClean="0"/>
              <a:t> 	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Lancement de l'évaluation du logiciel par 8 CHRU.</a:t>
            </a:r>
          </a:p>
          <a:p>
            <a:pPr algn="l">
              <a:lnSpc>
                <a:spcPct val="180000"/>
              </a:lnSpc>
            </a:pPr>
            <a:r>
              <a:rPr lang="fr-FR" altLang="fr-FR" sz="2000" dirty="0" smtClean="0">
                <a:solidFill>
                  <a:srgbClr val="FF3399"/>
                </a:solidFill>
              </a:rPr>
              <a:t>Mars 2003</a:t>
            </a:r>
            <a:r>
              <a:rPr lang="fr-FR" altLang="fr-FR" sz="2000" dirty="0" smtClean="0"/>
              <a:t> 	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Présentation aux Assises Hospitalo-universitaires de Nice</a:t>
            </a:r>
            <a:r>
              <a:rPr lang="fr-FR" altLang="fr-FR" sz="2000" dirty="0" smtClean="0"/>
              <a:t>.</a:t>
            </a:r>
            <a:endParaRPr lang="fr-FR" altLang="fr-FR" sz="2000" dirty="0" smtClean="0">
              <a:solidFill>
                <a:srgbClr val="FF3399"/>
              </a:solidFill>
            </a:endParaRPr>
          </a:p>
          <a:p>
            <a:pPr algn="l">
              <a:lnSpc>
                <a:spcPct val="180000"/>
              </a:lnSpc>
            </a:pPr>
            <a:r>
              <a:rPr lang="fr-FR" altLang="fr-FR" sz="2000" dirty="0" err="1" smtClean="0">
                <a:solidFill>
                  <a:srgbClr val="FF3399"/>
                </a:solidFill>
              </a:rPr>
              <a:t>Oct</a:t>
            </a:r>
            <a:r>
              <a:rPr lang="fr-FR" altLang="fr-FR" sz="2000" dirty="0" smtClean="0">
                <a:solidFill>
                  <a:srgbClr val="FF3399"/>
                </a:solidFill>
              </a:rPr>
              <a:t> 2004	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Mise en exploitation au CHRU de Lille de la version 1.2</a:t>
            </a:r>
          </a:p>
          <a:p>
            <a:pPr algn="l">
              <a:lnSpc>
                <a:spcPct val="180000"/>
              </a:lnSpc>
            </a:pPr>
            <a:r>
              <a:rPr lang="fr-FR" altLang="fr-FR" sz="2000" dirty="0" smtClean="0">
                <a:solidFill>
                  <a:srgbClr val="FF3399"/>
                </a:solidFill>
              </a:rPr>
              <a:t>Mai 2006</a:t>
            </a:r>
            <a:r>
              <a:rPr lang="fr-FR" altLang="fr-FR" sz="2000" dirty="0" smtClean="0"/>
              <a:t>	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Lettre de mission du Ministère de la Santé</a:t>
            </a:r>
          </a:p>
          <a:p>
            <a:pPr algn="l">
              <a:lnSpc>
                <a:spcPct val="180000"/>
              </a:lnSpc>
            </a:pPr>
            <a:r>
              <a:rPr lang="fr-FR" altLang="fr-FR" sz="2000" dirty="0" smtClean="0">
                <a:solidFill>
                  <a:srgbClr val="FF3399"/>
                </a:solidFill>
              </a:rPr>
              <a:t>Avril 2007</a:t>
            </a:r>
            <a:r>
              <a:rPr lang="fr-FR" altLang="fr-FR" sz="2000" dirty="0"/>
              <a:t>	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Premiers indicateurs SIGAPS sur 72 ES</a:t>
            </a:r>
            <a:endParaRPr lang="fr-FR" alt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80000"/>
              </a:lnSpc>
            </a:pPr>
            <a:r>
              <a:rPr lang="fr-FR" altLang="fr-FR" sz="2000" dirty="0" err="1" smtClean="0">
                <a:solidFill>
                  <a:srgbClr val="FF3399"/>
                </a:solidFill>
              </a:rPr>
              <a:t>Oct</a:t>
            </a:r>
            <a:r>
              <a:rPr lang="fr-FR" altLang="fr-FR" sz="2000" dirty="0" smtClean="0">
                <a:solidFill>
                  <a:srgbClr val="FF3399"/>
                </a:solidFill>
              </a:rPr>
              <a:t> 2012</a:t>
            </a:r>
            <a:r>
              <a:rPr lang="fr-FR" altLang="fr-FR" sz="2000" dirty="0" smtClean="0"/>
              <a:t>	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107 établissements équipés</a:t>
            </a:r>
          </a:p>
          <a:p>
            <a:pPr algn="l">
              <a:lnSpc>
                <a:spcPct val="180000"/>
              </a:lnSpc>
            </a:pPr>
            <a:r>
              <a:rPr lang="fr-FR" altLang="fr-FR" sz="2000" dirty="0" err="1">
                <a:solidFill>
                  <a:srgbClr val="FF3399"/>
                </a:solidFill>
              </a:rPr>
              <a:t>Oct</a:t>
            </a:r>
            <a:r>
              <a:rPr lang="fr-FR" altLang="fr-FR" sz="2000" dirty="0">
                <a:solidFill>
                  <a:srgbClr val="FF3399"/>
                </a:solidFill>
              </a:rPr>
              <a:t> </a:t>
            </a:r>
            <a:r>
              <a:rPr lang="fr-FR" altLang="fr-FR" sz="2000" dirty="0" smtClean="0">
                <a:solidFill>
                  <a:srgbClr val="FF3399"/>
                </a:solidFill>
              </a:rPr>
              <a:t>2018</a:t>
            </a:r>
            <a:r>
              <a:rPr lang="fr-FR" altLang="fr-FR" sz="2000" dirty="0"/>
              <a:t>	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537 </a:t>
            </a: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établissements équipés</a:t>
            </a:r>
          </a:p>
        </p:txBody>
      </p:sp>
    </p:spTree>
    <p:extLst>
      <p:ext uri="{BB962C8B-B14F-4D97-AF65-F5344CB8AC3E}">
        <p14:creationId xmlns:p14="http://schemas.microsoft.com/office/powerpoint/2010/main" val="32006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Principe de </a:t>
            </a:r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SIGAPS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2900" y="908720"/>
            <a:ext cx="8458200" cy="5195887"/>
            <a:chOff x="288" y="663"/>
            <a:chExt cx="5328" cy="327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368" y="672"/>
            <a:ext cx="1200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Image bitmap" r:id="rId3" imgW="2180952" imgH="733333" progId="Paint.Picture">
                    <p:embed/>
                  </p:oleObj>
                </mc:Choice>
                <mc:Fallback>
                  <p:oleObj name="Image bitmap" r:id="rId3" imgW="2180952" imgH="7333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672"/>
                          <a:ext cx="1200" cy="624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472" y="1440"/>
              <a:ext cx="840" cy="912"/>
            </a:xfrm>
            <a:prstGeom prst="can">
              <a:avLst>
                <a:gd name="adj" fmla="val 27143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Arial" charset="0"/>
                  <a:cs typeface="Arial" charset="0"/>
                </a:rPr>
                <a:t>SIGAPS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312" y="1296"/>
              <a:ext cx="134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320" y="2880"/>
            <a:ext cx="1245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Feuille de calcul" r:id="rId5" imgW="1924431" imgH="1172058" progId="Excel.Sheet.8">
                    <p:embed/>
                  </p:oleObj>
                </mc:Choice>
                <mc:Fallback>
                  <p:oleObj name="Feuille de calcul" r:id="rId5" imgW="1924431" imgH="1172058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80"/>
                          <a:ext cx="1245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648" y="2592"/>
              <a:ext cx="352" cy="1211"/>
              <a:chOff x="1376" y="997"/>
              <a:chExt cx="397" cy="2429"/>
            </a:xfrm>
          </p:grpSpPr>
          <p:sp>
            <p:nvSpPr>
              <p:cNvPr id="177" name="Rectangle 9"/>
              <p:cNvSpPr>
                <a:spLocks noChangeArrowheads="1"/>
              </p:cNvSpPr>
              <p:nvPr/>
            </p:nvSpPr>
            <p:spPr bwMode="auto">
              <a:xfrm>
                <a:off x="1376" y="2067"/>
                <a:ext cx="392" cy="67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>
                <a:off x="1376" y="2407"/>
                <a:ext cx="39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Rectangle 11"/>
              <p:cNvSpPr>
                <a:spLocks noChangeArrowheads="1"/>
              </p:cNvSpPr>
              <p:nvPr/>
            </p:nvSpPr>
            <p:spPr bwMode="auto">
              <a:xfrm>
                <a:off x="1546" y="2243"/>
                <a:ext cx="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</a:t>
                </a:r>
                <a:endParaRPr lang="fr-FR" altLang="fr-FR" sz="1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Line 12"/>
              <p:cNvSpPr>
                <a:spLocks noChangeShapeType="1"/>
              </p:cNvSpPr>
              <p:nvPr/>
            </p:nvSpPr>
            <p:spPr bwMode="auto">
              <a:xfrm>
                <a:off x="1575" y="1388"/>
                <a:ext cx="1" cy="6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>
                <a:off x="1575" y="2747"/>
                <a:ext cx="1" cy="6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Rectangle 14"/>
              <p:cNvSpPr>
                <a:spLocks noChangeArrowheads="1"/>
              </p:cNvSpPr>
              <p:nvPr/>
            </p:nvSpPr>
            <p:spPr bwMode="auto">
              <a:xfrm>
                <a:off x="1546" y="997"/>
                <a:ext cx="50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0</a:t>
                </a:r>
                <a:endParaRPr lang="fr-FR" altLang="fr-FR" sz="1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4032" y="321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>
                <a:cs typeface="Arial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552" y="2592"/>
              <a:ext cx="2064" cy="1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>
                <a:cs typeface="Arial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552" y="1344"/>
              <a:ext cx="816" cy="4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b="1">
                  <a:latin typeface="Arial" charset="0"/>
                  <a:cs typeface="Arial" charset="0"/>
                </a:rPr>
                <a:t>Recenser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b="1">
                  <a:latin typeface="Arial" charset="0"/>
                  <a:cs typeface="Arial" charset="0"/>
                </a:rPr>
                <a:t>Télécharger</a:t>
              </a: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1440" y="1968"/>
              <a:ext cx="100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 flipV="1">
              <a:off x="1392" y="1152"/>
              <a:ext cx="1056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3312" y="1968"/>
              <a:ext cx="129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1584" y="1344"/>
              <a:ext cx="720" cy="4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b="1">
                  <a:latin typeface="Arial" charset="0"/>
                  <a:cs typeface="Arial" charset="0"/>
                </a:rPr>
                <a:t>Analyser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b="1">
                  <a:latin typeface="Arial" charset="0"/>
                  <a:cs typeface="Arial" charset="0"/>
                </a:rPr>
                <a:t>Visualiser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584" y="2208"/>
              <a:ext cx="720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b="1">
                  <a:latin typeface="Arial" charset="0"/>
                  <a:cs typeface="Arial" charset="0"/>
                </a:rPr>
                <a:t>Agréger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648" y="2208"/>
              <a:ext cx="720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00" b="1">
                  <a:latin typeface="Arial" charset="0"/>
                  <a:cs typeface="Arial" charset="0"/>
                </a:rPr>
                <a:t>Évaluer</a:t>
              </a: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288" y="2736"/>
              <a:ext cx="1968" cy="1200"/>
              <a:chOff x="288" y="2736"/>
              <a:chExt cx="1968" cy="1200"/>
            </a:xfrm>
          </p:grpSpPr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3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Hôpital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742" y="3113"/>
                <a:ext cx="423" cy="15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768" y="3120"/>
                <a:ext cx="3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Pôle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472" y="3113"/>
                <a:ext cx="423" cy="15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>
                <a:off x="953" y="3017"/>
                <a:ext cx="73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1299" y="2940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953" y="3017"/>
                <a:ext cx="1" cy="9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1684" y="3017"/>
                <a:ext cx="1" cy="9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" name="Group 33"/>
              <p:cNvGrpSpPr>
                <a:grpSpLocks/>
              </p:cNvGrpSpPr>
              <p:nvPr/>
            </p:nvGrpSpPr>
            <p:grpSpPr bwMode="auto">
              <a:xfrm>
                <a:off x="1184" y="3188"/>
                <a:ext cx="267" cy="7"/>
                <a:chOff x="1184" y="3188"/>
                <a:chExt cx="267" cy="7"/>
              </a:xfrm>
            </p:grpSpPr>
            <p:sp>
              <p:nvSpPr>
                <p:cNvPr id="158" name="Rectangle 34"/>
                <p:cNvSpPr>
                  <a:spLocks noChangeArrowheads="1"/>
                </p:cNvSpPr>
                <p:nvPr/>
              </p:nvSpPr>
              <p:spPr bwMode="auto">
                <a:xfrm>
                  <a:off x="1184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9" name="Rectangle 35"/>
                <p:cNvSpPr>
                  <a:spLocks noChangeArrowheads="1"/>
                </p:cNvSpPr>
                <p:nvPr/>
              </p:nvSpPr>
              <p:spPr bwMode="auto">
                <a:xfrm>
                  <a:off x="1199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0" name="Rectangle 36"/>
                <p:cNvSpPr>
                  <a:spLocks noChangeArrowheads="1"/>
                </p:cNvSpPr>
                <p:nvPr/>
              </p:nvSpPr>
              <p:spPr bwMode="auto">
                <a:xfrm>
                  <a:off x="1213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1" name="Rectangle 37"/>
                <p:cNvSpPr>
                  <a:spLocks noChangeArrowheads="1"/>
                </p:cNvSpPr>
                <p:nvPr/>
              </p:nvSpPr>
              <p:spPr bwMode="auto">
                <a:xfrm>
                  <a:off x="1227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2" name="Rectangle 38"/>
                <p:cNvSpPr>
                  <a:spLocks noChangeArrowheads="1"/>
                </p:cNvSpPr>
                <p:nvPr/>
              </p:nvSpPr>
              <p:spPr bwMode="auto">
                <a:xfrm>
                  <a:off x="1242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3" name="Rectangle 39"/>
                <p:cNvSpPr>
                  <a:spLocks noChangeArrowheads="1"/>
                </p:cNvSpPr>
                <p:nvPr/>
              </p:nvSpPr>
              <p:spPr bwMode="auto">
                <a:xfrm>
                  <a:off x="1256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4" name="Rectangle 40"/>
                <p:cNvSpPr>
                  <a:spLocks noChangeArrowheads="1"/>
                </p:cNvSpPr>
                <p:nvPr/>
              </p:nvSpPr>
              <p:spPr bwMode="auto">
                <a:xfrm>
                  <a:off x="1271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5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5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99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314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8" name="Rectangle 44"/>
                <p:cNvSpPr>
                  <a:spLocks noChangeArrowheads="1"/>
                </p:cNvSpPr>
                <p:nvPr/>
              </p:nvSpPr>
              <p:spPr bwMode="auto">
                <a:xfrm>
                  <a:off x="1328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69" name="Rectangle 45"/>
                <p:cNvSpPr>
                  <a:spLocks noChangeArrowheads="1"/>
                </p:cNvSpPr>
                <p:nvPr/>
              </p:nvSpPr>
              <p:spPr bwMode="auto">
                <a:xfrm>
                  <a:off x="1343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0" name="Rectangle 46"/>
                <p:cNvSpPr>
                  <a:spLocks noChangeArrowheads="1"/>
                </p:cNvSpPr>
                <p:nvPr/>
              </p:nvSpPr>
              <p:spPr bwMode="auto">
                <a:xfrm>
                  <a:off x="1357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1" name="Rectangle 47"/>
                <p:cNvSpPr>
                  <a:spLocks noChangeArrowheads="1"/>
                </p:cNvSpPr>
                <p:nvPr/>
              </p:nvSpPr>
              <p:spPr bwMode="auto">
                <a:xfrm>
                  <a:off x="1372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2" name="Rectangle 48"/>
                <p:cNvSpPr>
                  <a:spLocks noChangeArrowheads="1"/>
                </p:cNvSpPr>
                <p:nvPr/>
              </p:nvSpPr>
              <p:spPr bwMode="auto">
                <a:xfrm>
                  <a:off x="1386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3" name="Rectangle 49"/>
                <p:cNvSpPr>
                  <a:spLocks noChangeArrowheads="1"/>
                </p:cNvSpPr>
                <p:nvPr/>
              </p:nvSpPr>
              <p:spPr bwMode="auto">
                <a:xfrm>
                  <a:off x="1400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4" name="Rectangle 50"/>
                <p:cNvSpPr>
                  <a:spLocks noChangeArrowheads="1"/>
                </p:cNvSpPr>
                <p:nvPr/>
              </p:nvSpPr>
              <p:spPr bwMode="auto">
                <a:xfrm>
                  <a:off x="1415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5" name="Rectangle 51"/>
                <p:cNvSpPr>
                  <a:spLocks noChangeArrowheads="1"/>
                </p:cNvSpPr>
                <p:nvPr/>
              </p:nvSpPr>
              <p:spPr bwMode="auto">
                <a:xfrm>
                  <a:off x="1429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76" name="Rectangle 52"/>
                <p:cNvSpPr>
                  <a:spLocks noChangeArrowheads="1"/>
                </p:cNvSpPr>
                <p:nvPr/>
              </p:nvSpPr>
              <p:spPr bwMode="auto">
                <a:xfrm>
                  <a:off x="1444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1684" y="3267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/>
            </p:nvSpPr>
            <p:spPr bwMode="auto">
              <a:xfrm>
                <a:off x="953" y="3267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>
                <a:off x="723" y="33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>
                <a:off x="492" y="3652"/>
                <a:ext cx="46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57"/>
              <p:cNvSpPr>
                <a:spLocks noChangeShapeType="1"/>
              </p:cNvSpPr>
              <p:nvPr/>
            </p:nvSpPr>
            <p:spPr bwMode="auto">
              <a:xfrm>
                <a:off x="723" y="3344"/>
                <a:ext cx="48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58"/>
              <p:cNvSpPr>
                <a:spLocks noChangeShapeType="1"/>
              </p:cNvSpPr>
              <p:nvPr/>
            </p:nvSpPr>
            <p:spPr bwMode="auto">
              <a:xfrm>
                <a:off x="1203" y="33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59"/>
              <p:cNvSpPr>
                <a:spLocks noChangeShapeType="1"/>
              </p:cNvSpPr>
              <p:nvPr/>
            </p:nvSpPr>
            <p:spPr bwMode="auto">
              <a:xfrm>
                <a:off x="1434" y="3344"/>
                <a:ext cx="48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60"/>
              <p:cNvSpPr>
                <a:spLocks noChangeShapeType="1"/>
              </p:cNvSpPr>
              <p:nvPr/>
            </p:nvSpPr>
            <p:spPr bwMode="auto">
              <a:xfrm>
                <a:off x="1915" y="33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61"/>
              <p:cNvSpPr>
                <a:spLocks noChangeShapeType="1"/>
              </p:cNvSpPr>
              <p:nvPr/>
            </p:nvSpPr>
            <p:spPr bwMode="auto">
              <a:xfrm>
                <a:off x="723" y="3575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2" name="Group 62"/>
              <p:cNvGrpSpPr>
                <a:grpSpLocks/>
              </p:cNvGrpSpPr>
              <p:nvPr/>
            </p:nvGrpSpPr>
            <p:grpSpPr bwMode="auto">
              <a:xfrm>
                <a:off x="1396" y="3495"/>
                <a:ext cx="266" cy="8"/>
                <a:chOff x="1396" y="3495"/>
                <a:chExt cx="266" cy="8"/>
              </a:xfrm>
            </p:grpSpPr>
            <p:sp>
              <p:nvSpPr>
                <p:cNvPr id="139" name="Rectangle 63"/>
                <p:cNvSpPr>
                  <a:spLocks noChangeArrowheads="1"/>
                </p:cNvSpPr>
                <p:nvPr/>
              </p:nvSpPr>
              <p:spPr bwMode="auto">
                <a:xfrm>
                  <a:off x="1396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0" name="Rectangle 64"/>
                <p:cNvSpPr>
                  <a:spLocks noChangeArrowheads="1"/>
                </p:cNvSpPr>
                <p:nvPr/>
              </p:nvSpPr>
              <p:spPr bwMode="auto">
                <a:xfrm>
                  <a:off x="1410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1" name="Rectangle 65"/>
                <p:cNvSpPr>
                  <a:spLocks noChangeArrowheads="1"/>
                </p:cNvSpPr>
                <p:nvPr/>
              </p:nvSpPr>
              <p:spPr bwMode="auto">
                <a:xfrm>
                  <a:off x="1424" y="3495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2" name="Rectangle 66"/>
                <p:cNvSpPr>
                  <a:spLocks noChangeArrowheads="1"/>
                </p:cNvSpPr>
                <p:nvPr/>
              </p:nvSpPr>
              <p:spPr bwMode="auto">
                <a:xfrm>
                  <a:off x="1439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3" name="Rectangle 67"/>
                <p:cNvSpPr>
                  <a:spLocks noChangeArrowheads="1"/>
                </p:cNvSpPr>
                <p:nvPr/>
              </p:nvSpPr>
              <p:spPr bwMode="auto">
                <a:xfrm>
                  <a:off x="1453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4" name="Rectangle 68"/>
                <p:cNvSpPr>
                  <a:spLocks noChangeArrowheads="1"/>
                </p:cNvSpPr>
                <p:nvPr/>
              </p:nvSpPr>
              <p:spPr bwMode="auto">
                <a:xfrm>
                  <a:off x="1468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5" name="Rectangle 69"/>
                <p:cNvSpPr>
                  <a:spLocks noChangeArrowheads="1"/>
                </p:cNvSpPr>
                <p:nvPr/>
              </p:nvSpPr>
              <p:spPr bwMode="auto">
                <a:xfrm>
                  <a:off x="1482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6" name="Rectangle 70"/>
                <p:cNvSpPr>
                  <a:spLocks noChangeArrowheads="1"/>
                </p:cNvSpPr>
                <p:nvPr/>
              </p:nvSpPr>
              <p:spPr bwMode="auto">
                <a:xfrm>
                  <a:off x="1497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7" name="Rectangle 71"/>
                <p:cNvSpPr>
                  <a:spLocks noChangeArrowheads="1"/>
                </p:cNvSpPr>
                <p:nvPr/>
              </p:nvSpPr>
              <p:spPr bwMode="auto">
                <a:xfrm>
                  <a:off x="1511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8" name="Rectangle 72"/>
                <p:cNvSpPr>
                  <a:spLocks noChangeArrowheads="1"/>
                </p:cNvSpPr>
                <p:nvPr/>
              </p:nvSpPr>
              <p:spPr bwMode="auto">
                <a:xfrm>
                  <a:off x="1525" y="3495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49" name="Rectangle 73"/>
                <p:cNvSpPr>
                  <a:spLocks noChangeArrowheads="1"/>
                </p:cNvSpPr>
                <p:nvPr/>
              </p:nvSpPr>
              <p:spPr bwMode="auto">
                <a:xfrm>
                  <a:off x="1540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0" name="Rectangle 74"/>
                <p:cNvSpPr>
                  <a:spLocks noChangeArrowheads="1"/>
                </p:cNvSpPr>
                <p:nvPr/>
              </p:nvSpPr>
              <p:spPr bwMode="auto">
                <a:xfrm>
                  <a:off x="1554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1" name="Rectangle 75"/>
                <p:cNvSpPr>
                  <a:spLocks noChangeArrowheads="1"/>
                </p:cNvSpPr>
                <p:nvPr/>
              </p:nvSpPr>
              <p:spPr bwMode="auto">
                <a:xfrm>
                  <a:off x="1569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2" name="Rectangle 76"/>
                <p:cNvSpPr>
                  <a:spLocks noChangeArrowheads="1"/>
                </p:cNvSpPr>
                <p:nvPr/>
              </p:nvSpPr>
              <p:spPr bwMode="auto">
                <a:xfrm>
                  <a:off x="1583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3" name="Rectangle 77"/>
                <p:cNvSpPr>
                  <a:spLocks noChangeArrowheads="1"/>
                </p:cNvSpPr>
                <p:nvPr/>
              </p:nvSpPr>
              <p:spPr bwMode="auto">
                <a:xfrm>
                  <a:off x="1597" y="3495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4" name="Rectangle 78"/>
                <p:cNvSpPr>
                  <a:spLocks noChangeArrowheads="1"/>
                </p:cNvSpPr>
                <p:nvPr/>
              </p:nvSpPr>
              <p:spPr bwMode="auto">
                <a:xfrm>
                  <a:off x="1612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5" name="Rectangle 79"/>
                <p:cNvSpPr>
                  <a:spLocks noChangeArrowheads="1"/>
                </p:cNvSpPr>
                <p:nvPr/>
              </p:nvSpPr>
              <p:spPr bwMode="auto">
                <a:xfrm>
                  <a:off x="1626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6" name="Rectangle 80"/>
                <p:cNvSpPr>
                  <a:spLocks noChangeArrowheads="1"/>
                </p:cNvSpPr>
                <p:nvPr/>
              </p:nvSpPr>
              <p:spPr bwMode="auto">
                <a:xfrm>
                  <a:off x="1641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57" name="Rectangle 81"/>
                <p:cNvSpPr>
                  <a:spLocks noChangeArrowheads="1"/>
                </p:cNvSpPr>
                <p:nvPr/>
              </p:nvSpPr>
              <p:spPr bwMode="auto">
                <a:xfrm>
                  <a:off x="1655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sp>
            <p:nvSpPr>
              <p:cNvPr id="43" name="Line 82"/>
              <p:cNvSpPr>
                <a:spLocks noChangeShapeType="1"/>
              </p:cNvSpPr>
              <p:nvPr/>
            </p:nvSpPr>
            <p:spPr bwMode="auto">
              <a:xfrm>
                <a:off x="492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83"/>
              <p:cNvSpPr>
                <a:spLocks noChangeShapeType="1"/>
              </p:cNvSpPr>
              <p:nvPr/>
            </p:nvSpPr>
            <p:spPr bwMode="auto">
              <a:xfrm>
                <a:off x="607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84"/>
              <p:cNvSpPr>
                <a:spLocks noChangeShapeType="1"/>
              </p:cNvSpPr>
              <p:nvPr/>
            </p:nvSpPr>
            <p:spPr bwMode="auto">
              <a:xfrm>
                <a:off x="723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85"/>
              <p:cNvSpPr>
                <a:spLocks noChangeShapeType="1"/>
              </p:cNvSpPr>
              <p:nvPr/>
            </p:nvSpPr>
            <p:spPr bwMode="auto">
              <a:xfrm>
                <a:off x="838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86"/>
              <p:cNvSpPr>
                <a:spLocks noChangeShapeType="1"/>
              </p:cNvSpPr>
              <p:nvPr/>
            </p:nvSpPr>
            <p:spPr bwMode="auto">
              <a:xfrm>
                <a:off x="953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Rectangle 87"/>
              <p:cNvSpPr>
                <a:spLocks noChangeArrowheads="1"/>
              </p:cNvSpPr>
              <p:nvPr/>
            </p:nvSpPr>
            <p:spPr bwMode="auto">
              <a:xfrm>
                <a:off x="434" y="3729"/>
                <a:ext cx="97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49" name="Rectangle 88"/>
              <p:cNvSpPr>
                <a:spLocks noChangeArrowheads="1"/>
              </p:cNvSpPr>
              <p:nvPr/>
            </p:nvSpPr>
            <p:spPr bwMode="auto">
              <a:xfrm>
                <a:off x="461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Rectangle 89"/>
              <p:cNvSpPr>
                <a:spLocks noChangeArrowheads="1"/>
              </p:cNvSpPr>
              <p:nvPr/>
            </p:nvSpPr>
            <p:spPr bwMode="auto">
              <a:xfrm>
                <a:off x="550" y="3729"/>
                <a:ext cx="96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51" name="Rectangle 90"/>
              <p:cNvSpPr>
                <a:spLocks noChangeArrowheads="1"/>
              </p:cNvSpPr>
              <p:nvPr/>
            </p:nvSpPr>
            <p:spPr bwMode="auto">
              <a:xfrm>
                <a:off x="576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Rectangle 91"/>
              <p:cNvSpPr>
                <a:spLocks noChangeArrowheads="1"/>
              </p:cNvSpPr>
              <p:nvPr/>
            </p:nvSpPr>
            <p:spPr bwMode="auto">
              <a:xfrm>
                <a:off x="665" y="3729"/>
                <a:ext cx="96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53" name="Rectangle 92"/>
              <p:cNvSpPr>
                <a:spLocks noChangeArrowheads="1"/>
              </p:cNvSpPr>
              <p:nvPr/>
            </p:nvSpPr>
            <p:spPr bwMode="auto">
              <a:xfrm>
                <a:off x="692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"/>
              <p:cNvSpPr>
                <a:spLocks noChangeArrowheads="1"/>
              </p:cNvSpPr>
              <p:nvPr/>
            </p:nvSpPr>
            <p:spPr bwMode="auto">
              <a:xfrm>
                <a:off x="780" y="3729"/>
                <a:ext cx="97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55" name="Rectangle 94"/>
              <p:cNvSpPr>
                <a:spLocks noChangeArrowheads="1"/>
              </p:cNvSpPr>
              <p:nvPr/>
            </p:nvSpPr>
            <p:spPr bwMode="auto">
              <a:xfrm>
                <a:off x="807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Rectangle 95"/>
              <p:cNvSpPr>
                <a:spLocks noChangeArrowheads="1"/>
              </p:cNvSpPr>
              <p:nvPr/>
            </p:nvSpPr>
            <p:spPr bwMode="auto">
              <a:xfrm>
                <a:off x="896" y="3729"/>
                <a:ext cx="96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57" name="Rectangle 96"/>
              <p:cNvSpPr>
                <a:spLocks noChangeArrowheads="1"/>
              </p:cNvSpPr>
              <p:nvPr/>
            </p:nvSpPr>
            <p:spPr bwMode="auto">
              <a:xfrm>
                <a:off x="922" y="3743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Rectangle 97"/>
              <p:cNvSpPr>
                <a:spLocks noChangeArrowheads="1"/>
              </p:cNvSpPr>
              <p:nvPr/>
            </p:nvSpPr>
            <p:spPr bwMode="auto">
              <a:xfrm>
                <a:off x="1088" y="2786"/>
                <a:ext cx="448" cy="15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59" name="Rectangle 98"/>
              <p:cNvSpPr>
                <a:spLocks noChangeArrowheads="1"/>
              </p:cNvSpPr>
              <p:nvPr/>
            </p:nvSpPr>
            <p:spPr bwMode="auto">
              <a:xfrm>
                <a:off x="742" y="3113"/>
                <a:ext cx="423" cy="15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60" name="Rectangle 99"/>
              <p:cNvSpPr>
                <a:spLocks noChangeArrowheads="1"/>
              </p:cNvSpPr>
              <p:nvPr/>
            </p:nvSpPr>
            <p:spPr bwMode="auto">
              <a:xfrm>
                <a:off x="1472" y="3113"/>
                <a:ext cx="423" cy="15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61" name="Line 100"/>
              <p:cNvSpPr>
                <a:spLocks noChangeShapeType="1"/>
              </p:cNvSpPr>
              <p:nvPr/>
            </p:nvSpPr>
            <p:spPr bwMode="auto">
              <a:xfrm>
                <a:off x="953" y="3017"/>
                <a:ext cx="73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101"/>
              <p:cNvSpPr>
                <a:spLocks noChangeShapeType="1"/>
              </p:cNvSpPr>
              <p:nvPr/>
            </p:nvSpPr>
            <p:spPr bwMode="auto">
              <a:xfrm>
                <a:off x="1299" y="2940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102"/>
              <p:cNvSpPr>
                <a:spLocks noChangeShapeType="1"/>
              </p:cNvSpPr>
              <p:nvPr/>
            </p:nvSpPr>
            <p:spPr bwMode="auto">
              <a:xfrm>
                <a:off x="1684" y="3017"/>
                <a:ext cx="1" cy="9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4" name="Group 103"/>
              <p:cNvGrpSpPr>
                <a:grpSpLocks/>
              </p:cNvGrpSpPr>
              <p:nvPr/>
            </p:nvGrpSpPr>
            <p:grpSpPr bwMode="auto">
              <a:xfrm>
                <a:off x="1184" y="3188"/>
                <a:ext cx="267" cy="7"/>
                <a:chOff x="1184" y="3188"/>
                <a:chExt cx="267" cy="7"/>
              </a:xfrm>
            </p:grpSpPr>
            <p:sp>
              <p:nvSpPr>
                <p:cNvPr id="12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84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1" name="Rectangle 105"/>
                <p:cNvSpPr>
                  <a:spLocks noChangeArrowheads="1"/>
                </p:cNvSpPr>
                <p:nvPr/>
              </p:nvSpPr>
              <p:spPr bwMode="auto">
                <a:xfrm>
                  <a:off x="1199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13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27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242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5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56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71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7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85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8" name="Rectangle 112"/>
                <p:cNvSpPr>
                  <a:spLocks noChangeArrowheads="1"/>
                </p:cNvSpPr>
                <p:nvPr/>
              </p:nvSpPr>
              <p:spPr bwMode="auto">
                <a:xfrm>
                  <a:off x="1299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2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314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0" name="Rectangle 114"/>
                <p:cNvSpPr>
                  <a:spLocks noChangeArrowheads="1"/>
                </p:cNvSpPr>
                <p:nvPr/>
              </p:nvSpPr>
              <p:spPr bwMode="auto">
                <a:xfrm>
                  <a:off x="1328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1" name="Rectangle 115"/>
                <p:cNvSpPr>
                  <a:spLocks noChangeArrowheads="1"/>
                </p:cNvSpPr>
                <p:nvPr/>
              </p:nvSpPr>
              <p:spPr bwMode="auto">
                <a:xfrm>
                  <a:off x="1343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57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72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386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5" name="Rectangle 119"/>
                <p:cNvSpPr>
                  <a:spLocks noChangeArrowheads="1"/>
                </p:cNvSpPr>
                <p:nvPr/>
              </p:nvSpPr>
              <p:spPr bwMode="auto">
                <a:xfrm>
                  <a:off x="1400" y="3188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6" name="Rectangle 120"/>
                <p:cNvSpPr>
                  <a:spLocks noChangeArrowheads="1"/>
                </p:cNvSpPr>
                <p:nvPr/>
              </p:nvSpPr>
              <p:spPr bwMode="auto">
                <a:xfrm>
                  <a:off x="1415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429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3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44" y="31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sp>
            <p:nvSpPr>
              <p:cNvPr id="65" name="Line 123"/>
              <p:cNvSpPr>
                <a:spLocks noChangeShapeType="1"/>
              </p:cNvSpPr>
              <p:nvPr/>
            </p:nvSpPr>
            <p:spPr bwMode="auto">
              <a:xfrm>
                <a:off x="1684" y="3267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124"/>
              <p:cNvSpPr>
                <a:spLocks noChangeShapeType="1"/>
              </p:cNvSpPr>
              <p:nvPr/>
            </p:nvSpPr>
            <p:spPr bwMode="auto">
              <a:xfrm>
                <a:off x="953" y="3267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125"/>
              <p:cNvSpPr>
                <a:spLocks noChangeShapeType="1"/>
              </p:cNvSpPr>
              <p:nvPr/>
            </p:nvSpPr>
            <p:spPr bwMode="auto">
              <a:xfrm>
                <a:off x="723" y="33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126"/>
              <p:cNvSpPr>
                <a:spLocks noChangeShapeType="1"/>
              </p:cNvSpPr>
              <p:nvPr/>
            </p:nvSpPr>
            <p:spPr bwMode="auto">
              <a:xfrm>
                <a:off x="492" y="3652"/>
                <a:ext cx="46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127"/>
              <p:cNvSpPr>
                <a:spLocks noChangeShapeType="1"/>
              </p:cNvSpPr>
              <p:nvPr/>
            </p:nvSpPr>
            <p:spPr bwMode="auto">
              <a:xfrm>
                <a:off x="723" y="3344"/>
                <a:ext cx="48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0" name="Group 128"/>
              <p:cNvGrpSpPr>
                <a:grpSpLocks/>
              </p:cNvGrpSpPr>
              <p:nvPr/>
            </p:nvGrpSpPr>
            <p:grpSpPr bwMode="auto">
              <a:xfrm>
                <a:off x="992" y="3408"/>
                <a:ext cx="400" cy="144"/>
                <a:chOff x="992" y="3408"/>
                <a:chExt cx="400" cy="144"/>
              </a:xfrm>
            </p:grpSpPr>
            <p:sp>
              <p:nvSpPr>
                <p:cNvPr id="118" name="Rectangle 129"/>
                <p:cNvSpPr>
                  <a:spLocks noChangeArrowheads="1"/>
                </p:cNvSpPr>
                <p:nvPr/>
              </p:nvSpPr>
              <p:spPr bwMode="auto">
                <a:xfrm>
                  <a:off x="1008" y="3408"/>
                  <a:ext cx="37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Service</a:t>
                  </a:r>
                  <a:endParaRPr lang="fr-FR" altLang="fr-FR" sz="2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9" name="Rectangle 130"/>
                <p:cNvSpPr>
                  <a:spLocks noChangeArrowheads="1"/>
                </p:cNvSpPr>
                <p:nvPr/>
              </p:nvSpPr>
              <p:spPr bwMode="auto">
                <a:xfrm>
                  <a:off x="992" y="3421"/>
                  <a:ext cx="400" cy="131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sp>
            <p:nvSpPr>
              <p:cNvPr id="71" name="Line 131"/>
              <p:cNvSpPr>
                <a:spLocks noChangeShapeType="1"/>
              </p:cNvSpPr>
              <p:nvPr/>
            </p:nvSpPr>
            <p:spPr bwMode="auto">
              <a:xfrm>
                <a:off x="1203" y="33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132"/>
              <p:cNvSpPr>
                <a:spLocks noChangeShapeType="1"/>
              </p:cNvSpPr>
              <p:nvPr/>
            </p:nvSpPr>
            <p:spPr bwMode="auto">
              <a:xfrm>
                <a:off x="1434" y="3344"/>
                <a:ext cx="48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133"/>
              <p:cNvSpPr>
                <a:spLocks noChangeShapeType="1"/>
              </p:cNvSpPr>
              <p:nvPr/>
            </p:nvSpPr>
            <p:spPr bwMode="auto">
              <a:xfrm>
                <a:off x="1915" y="33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Line 134"/>
              <p:cNvSpPr>
                <a:spLocks noChangeShapeType="1"/>
              </p:cNvSpPr>
              <p:nvPr/>
            </p:nvSpPr>
            <p:spPr bwMode="auto">
              <a:xfrm flipH="1">
                <a:off x="720" y="3552"/>
                <a:ext cx="3" cy="7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5" name="Group 135"/>
              <p:cNvGrpSpPr>
                <a:grpSpLocks/>
              </p:cNvGrpSpPr>
              <p:nvPr/>
            </p:nvGrpSpPr>
            <p:grpSpPr bwMode="auto">
              <a:xfrm>
                <a:off x="1396" y="3495"/>
                <a:ext cx="266" cy="8"/>
                <a:chOff x="1396" y="3495"/>
                <a:chExt cx="266" cy="8"/>
              </a:xfrm>
            </p:grpSpPr>
            <p:sp>
              <p:nvSpPr>
                <p:cNvPr id="99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96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0" name="Rectangle 137"/>
                <p:cNvSpPr>
                  <a:spLocks noChangeArrowheads="1"/>
                </p:cNvSpPr>
                <p:nvPr/>
              </p:nvSpPr>
              <p:spPr bwMode="auto">
                <a:xfrm>
                  <a:off x="1410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1" name="Rectangle 138"/>
                <p:cNvSpPr>
                  <a:spLocks noChangeArrowheads="1"/>
                </p:cNvSpPr>
                <p:nvPr/>
              </p:nvSpPr>
              <p:spPr bwMode="auto">
                <a:xfrm>
                  <a:off x="1424" y="3495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439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3" name="Rectangle 140"/>
                <p:cNvSpPr>
                  <a:spLocks noChangeArrowheads="1"/>
                </p:cNvSpPr>
                <p:nvPr/>
              </p:nvSpPr>
              <p:spPr bwMode="auto">
                <a:xfrm>
                  <a:off x="1453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4" name="Rectangle 141"/>
                <p:cNvSpPr>
                  <a:spLocks noChangeArrowheads="1"/>
                </p:cNvSpPr>
                <p:nvPr/>
              </p:nvSpPr>
              <p:spPr bwMode="auto">
                <a:xfrm>
                  <a:off x="1468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5" name="Rectangle 142"/>
                <p:cNvSpPr>
                  <a:spLocks noChangeArrowheads="1"/>
                </p:cNvSpPr>
                <p:nvPr/>
              </p:nvSpPr>
              <p:spPr bwMode="auto">
                <a:xfrm>
                  <a:off x="1482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6" name="Rectangle 143"/>
                <p:cNvSpPr>
                  <a:spLocks noChangeArrowheads="1"/>
                </p:cNvSpPr>
                <p:nvPr/>
              </p:nvSpPr>
              <p:spPr bwMode="auto">
                <a:xfrm>
                  <a:off x="1497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7" name="Rectangle 144"/>
                <p:cNvSpPr>
                  <a:spLocks noChangeArrowheads="1"/>
                </p:cNvSpPr>
                <p:nvPr/>
              </p:nvSpPr>
              <p:spPr bwMode="auto">
                <a:xfrm>
                  <a:off x="1511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8" name="Rectangle 145"/>
                <p:cNvSpPr>
                  <a:spLocks noChangeArrowheads="1"/>
                </p:cNvSpPr>
                <p:nvPr/>
              </p:nvSpPr>
              <p:spPr bwMode="auto">
                <a:xfrm>
                  <a:off x="1525" y="3495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09" name="Rectangle 146"/>
                <p:cNvSpPr>
                  <a:spLocks noChangeArrowheads="1"/>
                </p:cNvSpPr>
                <p:nvPr/>
              </p:nvSpPr>
              <p:spPr bwMode="auto">
                <a:xfrm>
                  <a:off x="1540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0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54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1" name="Rectangle 148"/>
                <p:cNvSpPr>
                  <a:spLocks noChangeArrowheads="1"/>
                </p:cNvSpPr>
                <p:nvPr/>
              </p:nvSpPr>
              <p:spPr bwMode="auto">
                <a:xfrm>
                  <a:off x="1569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2" name="Rectangle 149"/>
                <p:cNvSpPr>
                  <a:spLocks noChangeArrowheads="1"/>
                </p:cNvSpPr>
                <p:nvPr/>
              </p:nvSpPr>
              <p:spPr bwMode="auto">
                <a:xfrm>
                  <a:off x="1583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3" name="Rectangle 150"/>
                <p:cNvSpPr>
                  <a:spLocks noChangeArrowheads="1"/>
                </p:cNvSpPr>
                <p:nvPr/>
              </p:nvSpPr>
              <p:spPr bwMode="auto">
                <a:xfrm>
                  <a:off x="1597" y="3495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612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5" name="Rectangle 152"/>
                <p:cNvSpPr>
                  <a:spLocks noChangeArrowheads="1"/>
                </p:cNvSpPr>
                <p:nvPr/>
              </p:nvSpPr>
              <p:spPr bwMode="auto">
                <a:xfrm>
                  <a:off x="1626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6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41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  <p:sp>
              <p:nvSpPr>
                <p:cNvPr id="117" name="Rectangle 154"/>
                <p:cNvSpPr>
                  <a:spLocks noChangeArrowheads="1"/>
                </p:cNvSpPr>
                <p:nvPr/>
              </p:nvSpPr>
              <p:spPr bwMode="auto">
                <a:xfrm>
                  <a:off x="1655" y="349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sp>
            <p:nvSpPr>
              <p:cNvPr id="76" name="Line 155"/>
              <p:cNvSpPr>
                <a:spLocks noChangeShapeType="1"/>
              </p:cNvSpPr>
              <p:nvPr/>
            </p:nvSpPr>
            <p:spPr bwMode="auto">
              <a:xfrm>
                <a:off x="492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156"/>
              <p:cNvSpPr>
                <a:spLocks noChangeShapeType="1"/>
              </p:cNvSpPr>
              <p:nvPr/>
            </p:nvSpPr>
            <p:spPr bwMode="auto">
              <a:xfrm>
                <a:off x="607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157"/>
              <p:cNvSpPr>
                <a:spLocks noChangeShapeType="1"/>
              </p:cNvSpPr>
              <p:nvPr/>
            </p:nvSpPr>
            <p:spPr bwMode="auto">
              <a:xfrm>
                <a:off x="723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58"/>
              <p:cNvSpPr>
                <a:spLocks noChangeShapeType="1"/>
              </p:cNvSpPr>
              <p:nvPr/>
            </p:nvSpPr>
            <p:spPr bwMode="auto">
              <a:xfrm>
                <a:off x="838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159"/>
              <p:cNvSpPr>
                <a:spLocks noChangeShapeType="1"/>
              </p:cNvSpPr>
              <p:nvPr/>
            </p:nvSpPr>
            <p:spPr bwMode="auto">
              <a:xfrm>
                <a:off x="953" y="3652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Rectangle 160"/>
              <p:cNvSpPr>
                <a:spLocks noChangeArrowheads="1"/>
              </p:cNvSpPr>
              <p:nvPr/>
            </p:nvSpPr>
            <p:spPr bwMode="auto">
              <a:xfrm>
                <a:off x="434" y="3729"/>
                <a:ext cx="97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82" name="Rectangle 161"/>
              <p:cNvSpPr>
                <a:spLocks noChangeArrowheads="1"/>
              </p:cNvSpPr>
              <p:nvPr/>
            </p:nvSpPr>
            <p:spPr bwMode="auto">
              <a:xfrm>
                <a:off x="461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Rectangle 162"/>
              <p:cNvSpPr>
                <a:spLocks noChangeArrowheads="1"/>
              </p:cNvSpPr>
              <p:nvPr/>
            </p:nvSpPr>
            <p:spPr bwMode="auto">
              <a:xfrm>
                <a:off x="550" y="3729"/>
                <a:ext cx="96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84" name="Rectangle 163"/>
              <p:cNvSpPr>
                <a:spLocks noChangeArrowheads="1"/>
              </p:cNvSpPr>
              <p:nvPr/>
            </p:nvSpPr>
            <p:spPr bwMode="auto">
              <a:xfrm>
                <a:off x="576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Rectangle 164"/>
              <p:cNvSpPr>
                <a:spLocks noChangeArrowheads="1"/>
              </p:cNvSpPr>
              <p:nvPr/>
            </p:nvSpPr>
            <p:spPr bwMode="auto">
              <a:xfrm>
                <a:off x="665" y="3729"/>
                <a:ext cx="96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86" name="Rectangle 165"/>
              <p:cNvSpPr>
                <a:spLocks noChangeArrowheads="1"/>
              </p:cNvSpPr>
              <p:nvPr/>
            </p:nvSpPr>
            <p:spPr bwMode="auto">
              <a:xfrm>
                <a:off x="692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Rectangle 166"/>
              <p:cNvSpPr>
                <a:spLocks noChangeArrowheads="1"/>
              </p:cNvSpPr>
              <p:nvPr/>
            </p:nvSpPr>
            <p:spPr bwMode="auto">
              <a:xfrm>
                <a:off x="780" y="3729"/>
                <a:ext cx="97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88" name="Rectangle 167"/>
              <p:cNvSpPr>
                <a:spLocks noChangeArrowheads="1"/>
              </p:cNvSpPr>
              <p:nvPr/>
            </p:nvSpPr>
            <p:spPr bwMode="auto">
              <a:xfrm>
                <a:off x="807" y="374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Rectangle 168"/>
              <p:cNvSpPr>
                <a:spLocks noChangeArrowheads="1"/>
              </p:cNvSpPr>
              <p:nvPr/>
            </p:nvSpPr>
            <p:spPr bwMode="auto">
              <a:xfrm>
                <a:off x="896" y="3729"/>
                <a:ext cx="96" cy="12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sp>
            <p:nvSpPr>
              <p:cNvPr id="90" name="Rectangle 169"/>
              <p:cNvSpPr>
                <a:spLocks noChangeArrowheads="1"/>
              </p:cNvSpPr>
              <p:nvPr/>
            </p:nvSpPr>
            <p:spPr bwMode="auto">
              <a:xfrm>
                <a:off x="922" y="3743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1" name="Rectangle 170"/>
              <p:cNvSpPr>
                <a:spLocks noChangeArrowheads="1"/>
              </p:cNvSpPr>
              <p:nvPr/>
            </p:nvSpPr>
            <p:spPr bwMode="auto">
              <a:xfrm>
                <a:off x="288" y="2736"/>
                <a:ext cx="1968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grpSp>
            <p:nvGrpSpPr>
              <p:cNvPr id="92" name="Group 171"/>
              <p:cNvGrpSpPr>
                <a:grpSpLocks/>
              </p:cNvGrpSpPr>
              <p:nvPr/>
            </p:nvGrpSpPr>
            <p:grpSpPr bwMode="auto">
              <a:xfrm>
                <a:off x="480" y="3408"/>
                <a:ext cx="400" cy="144"/>
                <a:chOff x="992" y="3408"/>
                <a:chExt cx="400" cy="144"/>
              </a:xfrm>
            </p:grpSpPr>
            <p:sp>
              <p:nvSpPr>
                <p:cNvPr id="9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08" y="3408"/>
                  <a:ext cx="37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Service</a:t>
                  </a:r>
                  <a:endParaRPr lang="fr-FR" altLang="fr-FR" sz="2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8" name="Rectangle 173"/>
                <p:cNvSpPr>
                  <a:spLocks noChangeArrowheads="1"/>
                </p:cNvSpPr>
                <p:nvPr/>
              </p:nvSpPr>
              <p:spPr bwMode="auto">
                <a:xfrm>
                  <a:off x="992" y="3421"/>
                  <a:ext cx="400" cy="131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grpSp>
            <p:nvGrpSpPr>
              <p:cNvPr id="93" name="Group 174"/>
              <p:cNvGrpSpPr>
                <a:grpSpLocks/>
              </p:cNvGrpSpPr>
              <p:nvPr/>
            </p:nvGrpSpPr>
            <p:grpSpPr bwMode="auto">
              <a:xfrm>
                <a:off x="1680" y="3408"/>
                <a:ext cx="400" cy="144"/>
                <a:chOff x="992" y="3408"/>
                <a:chExt cx="400" cy="144"/>
              </a:xfrm>
            </p:grpSpPr>
            <p:sp>
              <p:nvSpPr>
                <p:cNvPr id="95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08" y="3408"/>
                  <a:ext cx="37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Service</a:t>
                  </a:r>
                  <a:endParaRPr lang="fr-FR" altLang="fr-FR" sz="20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6" name="Rectangle 176"/>
                <p:cNvSpPr>
                  <a:spLocks noChangeArrowheads="1"/>
                </p:cNvSpPr>
                <p:nvPr/>
              </p:nvSpPr>
              <p:spPr bwMode="auto">
                <a:xfrm>
                  <a:off x="992" y="3421"/>
                  <a:ext cx="400" cy="131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>
                    <a:cs typeface="Arial" charset="0"/>
                  </a:endParaRPr>
                </a:p>
              </p:txBody>
            </p:sp>
          </p:grpSp>
          <p:sp>
            <p:nvSpPr>
              <p:cNvPr id="94" name="Rectangle 177"/>
              <p:cNvSpPr>
                <a:spLocks noChangeArrowheads="1"/>
              </p:cNvSpPr>
              <p:nvPr/>
            </p:nvSpPr>
            <p:spPr bwMode="auto">
              <a:xfrm>
                <a:off x="1488" y="3120"/>
                <a:ext cx="3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Pôle</a:t>
                </a:r>
                <a:endParaRPr lang="fr-FR" altLang="fr-FR" sz="20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" name="Group 178"/>
            <p:cNvGrpSpPr>
              <a:grpSpLocks/>
            </p:cNvGrpSpPr>
            <p:nvPr/>
          </p:nvGrpSpPr>
          <p:grpSpPr bwMode="auto">
            <a:xfrm>
              <a:off x="288" y="663"/>
              <a:ext cx="1104" cy="1065"/>
              <a:chOff x="288" y="663"/>
              <a:chExt cx="1104" cy="1065"/>
            </a:xfrm>
          </p:grpSpPr>
          <p:sp>
            <p:nvSpPr>
              <p:cNvPr id="21" name="Text Box 179"/>
              <p:cNvSpPr txBox="1">
                <a:spLocks noChangeArrowheads="1"/>
              </p:cNvSpPr>
              <p:nvPr/>
            </p:nvSpPr>
            <p:spPr bwMode="auto">
              <a:xfrm>
                <a:off x="336" y="1536"/>
                <a:ext cx="10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400" b="1">
                    <a:latin typeface="Arial" charset="0"/>
                    <a:cs typeface="Arial" charset="0"/>
                  </a:rPr>
                  <a:t>Navigateur Web</a:t>
                </a:r>
              </a:p>
            </p:txBody>
          </p:sp>
          <p:sp>
            <p:nvSpPr>
              <p:cNvPr id="22" name="Rectangle 180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1104" cy="1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>
                  <a:cs typeface="Arial" charset="0"/>
                </a:endParaRPr>
              </a:p>
            </p:txBody>
          </p:sp>
          <p:pic>
            <p:nvPicPr>
              <p:cNvPr id="23" name="Picture 18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63"/>
                <a:ext cx="1088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0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3563888" y="0"/>
            <a:ext cx="5580112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bg1"/>
                </a:solidFill>
                <a:latin typeface="Arial" charset="0"/>
              </a:rPr>
              <a:t>Le recensement des publications</a:t>
            </a:r>
            <a:endParaRPr lang="fr-FR" altLang="fr-FR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0453" y="1772816"/>
            <a:ext cx="8243093" cy="3384376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altLang="fr-FR" sz="2400" dirty="0"/>
              <a:t>Avantages :</a:t>
            </a:r>
          </a:p>
          <a:p>
            <a:pPr lvl="1"/>
            <a:r>
              <a:rPr lang="fr-FR" altLang="fr-FR" sz="1800" dirty="0"/>
              <a:t>Une des bases les plus utilisée en Sciences Biomédicales</a:t>
            </a:r>
          </a:p>
          <a:p>
            <a:pPr lvl="1"/>
            <a:r>
              <a:rPr lang="fr-FR" altLang="fr-FR" sz="1800" dirty="0"/>
              <a:t>28 millions de références depuis 1950, </a:t>
            </a:r>
          </a:p>
          <a:p>
            <a:pPr lvl="1"/>
            <a:r>
              <a:rPr lang="fr-FR" altLang="fr-FR" sz="1800" dirty="0"/>
              <a:t>5600 journaux indexés </a:t>
            </a:r>
            <a:r>
              <a:rPr lang="fr-FR" altLang="fr-FR" sz="1800" dirty="0" err="1"/>
              <a:t>Medline</a:t>
            </a:r>
            <a:r>
              <a:rPr lang="fr-FR" altLang="fr-FR" sz="1800" dirty="0"/>
              <a:t>, 2300 indexés </a:t>
            </a:r>
            <a:r>
              <a:rPr lang="fr-FR" altLang="fr-FR" sz="1800" dirty="0" err="1"/>
              <a:t>Pubmed</a:t>
            </a:r>
            <a:r>
              <a:rPr lang="fr-FR" altLang="fr-FR" sz="1800" dirty="0"/>
              <a:t> Central, …</a:t>
            </a:r>
          </a:p>
          <a:p>
            <a:pPr lvl="1"/>
            <a:r>
              <a:rPr lang="fr-FR" altLang="fr-FR" sz="1800" dirty="0"/>
              <a:t>Outils d’extraction automatique disponibles</a:t>
            </a:r>
          </a:p>
          <a:p>
            <a:pPr lvl="1"/>
            <a:r>
              <a:rPr lang="fr-FR" altLang="fr-FR" sz="1800" dirty="0"/>
              <a:t>Très complète (MESH, GRANTS, GENE, …)</a:t>
            </a:r>
          </a:p>
          <a:p>
            <a:pPr lvl="1"/>
            <a:r>
              <a:rPr lang="fr-FR" altLang="fr-FR" sz="1800" dirty="0"/>
              <a:t>Gratuite !!!</a:t>
            </a:r>
          </a:p>
          <a:p>
            <a:endParaRPr lang="fr-FR" altLang="fr-FR" sz="2400" dirty="0"/>
          </a:p>
          <a:p>
            <a:r>
              <a:rPr lang="fr-FR" altLang="fr-FR" sz="2400" dirty="0"/>
              <a:t>Limites :</a:t>
            </a:r>
          </a:p>
          <a:p>
            <a:pPr lvl="1"/>
            <a:r>
              <a:rPr lang="fr-FR" altLang="fr-FR" sz="1800" dirty="0"/>
              <a:t>Couvre mal certains domaines (technologies, sciences sociales)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836712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dirty="0"/>
              <a:t>I</a:t>
            </a:r>
            <a:r>
              <a:rPr lang="fr-FR" altLang="fr-FR" dirty="0" smtClean="0"/>
              <a:t>nterrogation </a:t>
            </a:r>
            <a:r>
              <a:rPr lang="fr-FR" altLang="fr-FR" dirty="0">
                <a:solidFill>
                  <a:srgbClr val="FF0000"/>
                </a:solidFill>
              </a:rPr>
              <a:t>nominative</a:t>
            </a:r>
            <a:r>
              <a:rPr lang="fr-FR" altLang="fr-FR" dirty="0"/>
              <a:t> du serveur </a:t>
            </a:r>
            <a:r>
              <a:rPr lang="fr-FR" altLang="fr-FR" dirty="0" err="1"/>
              <a:t>Pubmed</a:t>
            </a:r>
            <a:endParaRPr lang="fr-FR" altLang="fr-FR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0825" y="5517232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dirty="0">
                <a:solidFill>
                  <a:srgbClr val="FF0000"/>
                </a:solidFill>
              </a:rPr>
              <a:t>Problèmes d’homonymes </a:t>
            </a:r>
            <a:r>
              <a:rPr lang="fr-FR" altLang="fr-FR" dirty="0">
                <a:solidFill>
                  <a:srgbClr val="FF0000"/>
                </a:solidFill>
                <a:sym typeface="Wingdings" pitchFamily="2" charset="2"/>
              </a:rPr>
              <a:t> Nécessité de valider les publications 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0825" y="1293912"/>
            <a:ext cx="8642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(Et non sur les adresses, comme souvent en bibliométrie !!)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La classification des revues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59832" y="1665784"/>
            <a:ext cx="5848672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621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81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 sz="1600" dirty="0">
                <a:solidFill>
                  <a:srgbClr val="000000"/>
                </a:solidFill>
              </a:rPr>
              <a:t>Problème : l’IF varie fortement d’une discipline à une autre </a:t>
            </a:r>
            <a:endParaRPr lang="fr-FR" altLang="fr-FR" sz="16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fr-FR" altLang="fr-FR" sz="16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altLang="fr-FR" sz="1600" dirty="0" smtClean="0">
                <a:solidFill>
                  <a:srgbClr val="000000"/>
                </a:solidFill>
              </a:rPr>
              <a:t>Classification </a:t>
            </a:r>
            <a:r>
              <a:rPr lang="fr-FR" altLang="fr-FR" sz="1600" dirty="0">
                <a:solidFill>
                  <a:srgbClr val="000000"/>
                </a:solidFill>
              </a:rPr>
              <a:t>statistique, </a:t>
            </a:r>
            <a:r>
              <a:rPr lang="fr-FR" altLang="fr-FR" sz="1600" b="1" dirty="0">
                <a:solidFill>
                  <a:srgbClr val="0033CC"/>
                </a:solidFill>
              </a:rPr>
              <a:t>par discipline</a:t>
            </a:r>
            <a:r>
              <a:rPr lang="fr-FR" altLang="fr-FR" sz="1600" dirty="0">
                <a:solidFill>
                  <a:srgbClr val="000000"/>
                </a:solidFill>
              </a:rPr>
              <a:t>, en 5 catégories (A à E) correspondant aux percentiles de l’IF</a:t>
            </a:r>
            <a:r>
              <a:rPr lang="fr-FR" altLang="fr-FR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fr-FR" altLang="fr-FR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altLang="fr-FR" sz="1600" dirty="0">
                <a:solidFill>
                  <a:srgbClr val="000000"/>
                </a:solidFill>
              </a:rPr>
              <a:t>Revues non recensées par l’ISI (actes de congrès, par exemple), sont affectées à la catégorie NC.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29000" y="1124744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Échelle à 6 niveaux basée sur l’Impact Factor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00400" y="4706144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Avec cette classification, chaque discipline a 10% de journaux en catégorie A, 15% in B, 25% in C, …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304800" y="1124744"/>
            <a:ext cx="2362200" cy="5029200"/>
            <a:chOff x="192" y="912"/>
            <a:chExt cx="1488" cy="3168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92" y="912"/>
              <a:ext cx="1165" cy="2592"/>
              <a:chOff x="192" y="912"/>
              <a:chExt cx="1165" cy="2592"/>
            </a:xfrm>
          </p:grpSpPr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497" y="935"/>
                <a:ext cx="1" cy="25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14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1000">
                    <a:solidFill>
                      <a:srgbClr val="000000"/>
                    </a:solidFill>
                  </a:rPr>
                  <a:t>Max</a:t>
                </a:r>
                <a:endParaRPr lang="fr-FR" altLang="fr-FR" sz="1000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240" y="3408"/>
                <a:ext cx="13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1000">
                    <a:solidFill>
                      <a:srgbClr val="000000"/>
                    </a:solidFill>
                  </a:rPr>
                  <a:t>Min</a:t>
                </a:r>
                <a:endParaRPr lang="fr-FR" altLang="fr-FR" sz="1000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384" y="935"/>
                <a:ext cx="1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4" y="3456"/>
                <a:ext cx="1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526" y="2407"/>
                <a:ext cx="31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192" y="2352"/>
                <a:ext cx="28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1000">
                    <a:solidFill>
                      <a:srgbClr val="000000"/>
                    </a:solidFill>
                  </a:rPr>
                  <a:t>Médiane</a:t>
                </a:r>
                <a:endParaRPr lang="fr-FR" altLang="fr-FR" sz="1000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526" y="2067"/>
                <a:ext cx="31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526" y="2718"/>
                <a:ext cx="31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1000">
                    <a:solidFill>
                      <a:srgbClr val="000000"/>
                    </a:solidFill>
                  </a:rPr>
                  <a:t>Q3</a:t>
                </a:r>
                <a:endParaRPr lang="fr-FR" altLang="fr-FR" sz="1000"/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288" y="2640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1000">
                    <a:solidFill>
                      <a:srgbClr val="000000"/>
                    </a:solidFill>
                  </a:rPr>
                  <a:t>Q1</a:t>
                </a:r>
                <a:endParaRPr lang="fr-FR" altLang="fr-FR" sz="1000"/>
              </a:p>
            </p:txBody>
          </p:sp>
          <p:grpSp>
            <p:nvGrpSpPr>
              <p:cNvPr id="32" name="Group 19"/>
              <p:cNvGrpSpPr>
                <a:grpSpLocks/>
              </p:cNvGrpSpPr>
              <p:nvPr/>
            </p:nvGrpSpPr>
            <p:grpSpPr bwMode="auto">
              <a:xfrm>
                <a:off x="960" y="1008"/>
                <a:ext cx="397" cy="2429"/>
                <a:chOff x="1280" y="997"/>
                <a:chExt cx="397" cy="2429"/>
              </a:xfrm>
            </p:grpSpPr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0" y="2067"/>
                  <a:ext cx="392" cy="67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fr-FR" altLang="fr-FR"/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1280" y="2407"/>
                  <a:ext cx="397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1450" y="2243"/>
                  <a:ext cx="45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 sz="1000">
                      <a:solidFill>
                        <a:srgbClr val="000000"/>
                      </a:solidFill>
                    </a:rPr>
                    <a:t>+</a:t>
                  </a:r>
                  <a:endParaRPr lang="fr-FR" altLang="fr-FR" sz="1000"/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1479" y="1388"/>
                  <a:ext cx="1" cy="6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" name="Line 24"/>
                <p:cNvSpPr>
                  <a:spLocks noChangeShapeType="1"/>
                </p:cNvSpPr>
                <p:nvPr/>
              </p:nvSpPr>
              <p:spPr bwMode="auto">
                <a:xfrm>
                  <a:off x="1479" y="2747"/>
                  <a:ext cx="1" cy="67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Rectangle 25"/>
                <p:cNvSpPr>
                  <a:spLocks noChangeArrowheads="1"/>
                </p:cNvSpPr>
                <p:nvPr/>
              </p:nvSpPr>
              <p:spPr bwMode="auto">
                <a:xfrm>
                  <a:off x="1450" y="997"/>
                  <a:ext cx="4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 sz="1000">
                      <a:solidFill>
                        <a:srgbClr val="000000"/>
                      </a:solidFill>
                    </a:rPr>
                    <a:t>0</a:t>
                  </a:r>
                  <a:endParaRPr lang="fr-FR" altLang="fr-FR" sz="1000"/>
                </a:p>
              </p:txBody>
            </p:sp>
          </p:grp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31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Dot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12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1000">
                    <a:solidFill>
                      <a:srgbClr val="000000"/>
                    </a:solidFill>
                  </a:rPr>
                  <a:t>P90</a:t>
                </a:r>
                <a:endParaRPr lang="fr-FR" altLang="fr-FR" sz="1000"/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536" y="912"/>
              <a:ext cx="144" cy="3168"/>
              <a:chOff x="1536" y="912"/>
              <a:chExt cx="144" cy="3168"/>
            </a:xfrm>
          </p:grpSpPr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144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800" b="1"/>
                  <a:t>A</a:t>
                </a:r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144" cy="86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800" b="1"/>
                  <a:t>B</a:t>
                </a:r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144" cy="3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800" b="1"/>
                  <a:t>C</a:t>
                </a: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144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800" b="1"/>
                  <a:t>D</a:t>
                </a:r>
              </a:p>
            </p:txBody>
          </p:sp>
          <p:sp>
            <p:nvSpPr>
              <p:cNvPr id="19" name="Rectangle 33"/>
              <p:cNvSpPr>
                <a:spLocks noChangeArrowheads="1"/>
              </p:cNvSpPr>
              <p:nvPr/>
            </p:nvSpPr>
            <p:spPr bwMode="auto">
              <a:xfrm>
                <a:off x="1536" y="2736"/>
                <a:ext cx="144" cy="720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800" b="1"/>
                  <a:t>E</a:t>
                </a: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/>
            </p:nvSpPr>
            <p:spPr bwMode="auto">
              <a:xfrm>
                <a:off x="1536" y="3504"/>
                <a:ext cx="144" cy="57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800" b="1"/>
                  <a:t>N</a:t>
                </a:r>
              </a:p>
              <a:p>
                <a:pPr algn="ctr" eaLnBrk="1" hangingPunct="1"/>
                <a:r>
                  <a:rPr lang="fr-FR" altLang="fr-FR" sz="1800" b="1"/>
                  <a:t>C</a:t>
                </a:r>
              </a:p>
            </p:txBody>
          </p:sp>
        </p:grp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240" y="374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400">
                  <a:solidFill>
                    <a:srgbClr val="000000"/>
                  </a:solidFill>
                  <a:latin typeface="Arial" charset="0"/>
                </a:rPr>
                <a:t>Non Classé par l’ISI</a:t>
              </a:r>
            </a:p>
          </p:txBody>
        </p:sp>
      </p:grpSp>
      <p:sp>
        <p:nvSpPr>
          <p:cNvPr id="41" name="AutoShape 36"/>
          <p:cNvSpPr>
            <a:spLocks noChangeArrowheads="1"/>
          </p:cNvSpPr>
          <p:nvPr/>
        </p:nvSpPr>
        <p:spPr bwMode="auto">
          <a:xfrm>
            <a:off x="5943600" y="4096544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549275"/>
          </a:xfrm>
          <a:solidFill>
            <a:srgbClr val="4B3D30"/>
          </a:solidFill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Arial" charset="0"/>
              </a:rPr>
              <a:t>Exemple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196752"/>
            <a:ext cx="8334672" cy="494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3265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NN </a:t>
            </a:r>
            <a:r>
              <a:rPr lang="fr-FR" dirty="0"/>
              <a:t>: INFECTIOUS DISEASES</a:t>
            </a:r>
          </a:p>
          <a:p>
            <a:r>
              <a:rPr lang="fr-FR" dirty="0" smtClean="0"/>
              <a:t>QU </a:t>
            </a:r>
            <a:r>
              <a:rPr lang="fr-FR" dirty="0"/>
              <a:t>: MICROBIOLOGY</a:t>
            </a:r>
          </a:p>
        </p:txBody>
      </p:sp>
    </p:spTree>
    <p:extLst>
      <p:ext uri="{BB962C8B-B14F-4D97-AF65-F5344CB8AC3E}">
        <p14:creationId xmlns:p14="http://schemas.microsoft.com/office/powerpoint/2010/main" val="7199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1605</Words>
  <Application>Microsoft Office PowerPoint</Application>
  <PresentationFormat>Affichage à l'écran (4:3)</PresentationFormat>
  <Paragraphs>338</Paragraphs>
  <Slides>47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Thème Office</vt:lpstr>
      <vt:lpstr>Image bitmap</vt:lpstr>
      <vt:lpstr>Feuille de calcul</vt:lpstr>
      <vt:lpstr>Présentation PowerPoint</vt:lpstr>
      <vt:lpstr>Plan</vt:lpstr>
      <vt:lpstr>La recherche hospitalière… et son évaluation</vt:lpstr>
      <vt:lpstr>Recensement des Publications Scientifiques</vt:lpstr>
      <vt:lpstr>Historique</vt:lpstr>
      <vt:lpstr>Principe de SIGAPS</vt:lpstr>
      <vt:lpstr>Le recensement des publications</vt:lpstr>
      <vt:lpstr>La classification des revues</vt:lpstr>
      <vt:lpstr>Exemple</vt:lpstr>
      <vt:lpstr>Le score SIGAPS</vt:lpstr>
      <vt:lpstr>Article Multi-établissements</vt:lpstr>
      <vt:lpstr>Présentation PowerPoint</vt:lpstr>
      <vt:lpstr>Les financements MERRI</vt:lpstr>
      <vt:lpstr>La dotation socle (ex Part modulable)</vt:lpstr>
      <vt:lpstr>Un modèle qui évolue…</vt:lpstr>
      <vt:lpstr>MERRI 2018 : Publications</vt:lpstr>
      <vt:lpstr>Présentation PowerPoint</vt:lpstr>
      <vt:lpstr>Présentation PowerPoint</vt:lpstr>
      <vt:lpstr>Analyse AVC pour L’Express</vt:lpstr>
      <vt:lpstr>Unification des adresses</vt:lpstr>
      <vt:lpstr>Rapport Publications</vt:lpstr>
      <vt:lpstr>Flyer Essais Cliniques</vt:lpstr>
      <vt:lpstr>Présentation PowerPoint</vt:lpstr>
      <vt:lpstr>Contexte</vt:lpstr>
      <vt:lpstr>Visibilité Institutionnelle</vt:lpstr>
      <vt:lpstr>Objectifs de SAMPRA</vt:lpstr>
      <vt:lpstr>2 bases supplémentaires</vt:lpstr>
      <vt:lpstr>Présentation PowerPoint</vt:lpstr>
      <vt:lpstr>Présentation PowerPoint</vt:lpstr>
      <vt:lpstr>L’interface SAMPRA</vt:lpstr>
      <vt:lpstr>La validation manuelle</vt:lpstr>
      <vt:lpstr>Présentation PowerPoint</vt:lpstr>
      <vt:lpstr>Présentation PowerPoint</vt:lpstr>
      <vt:lpstr>Indicateurs : Processus de calcul</vt:lpstr>
      <vt:lpstr>Présentation PowerPoint</vt:lpstr>
      <vt:lpstr>Présentation PowerPoint</vt:lpstr>
      <vt:lpstr>Le rapport SAMPRA</vt:lpstr>
      <vt:lpstr>Les indicateurs produits</vt:lpstr>
      <vt:lpstr>Les données SAMPRA</vt:lpstr>
      <vt:lpstr>Les données SAMPRA</vt:lpstr>
      <vt:lpstr>Les données INCITES</vt:lpstr>
      <vt:lpstr>Les données INCITES</vt:lpstr>
      <vt:lpstr>Les données INCITES</vt:lpstr>
      <vt:lpstr>Les données INCITES</vt:lpstr>
      <vt:lpstr>Les données INCITES</vt:lpstr>
      <vt:lpstr>Cartographie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d’une identité visuelle annuelle</dc:title>
  <dc:creator>sandrine.okraszewski</dc:creator>
  <cp:lastModifiedBy>Patrick</cp:lastModifiedBy>
  <cp:revision>153</cp:revision>
  <cp:lastPrinted>2014-01-02T10:45:06Z</cp:lastPrinted>
  <dcterms:created xsi:type="dcterms:W3CDTF">2013-02-11T17:11:25Z</dcterms:created>
  <dcterms:modified xsi:type="dcterms:W3CDTF">2018-12-13T15:03:31Z</dcterms:modified>
</cp:coreProperties>
</file>